
<file path=[Content_Types].xml><?xml version="1.0" encoding="utf-8"?>
<Types xmlns="http://schemas.openxmlformats.org/package/2006/content-types">
  <Default Extension="emf" ContentType="image/x-emf"/>
  <Default Extension="doc" ContentType="application/msword"/>
  <Default Extension="xml" ContentType="application/xml"/>
  <Default Extension="jpeg" ContentType="image/jpeg"/>
  <Default Extension="mp4" ContentType="video/unknown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68" r:id="rId2"/>
    <p:sldId id="263" r:id="rId3"/>
    <p:sldId id="350" r:id="rId4"/>
    <p:sldId id="284" r:id="rId5"/>
    <p:sldId id="335" r:id="rId6"/>
    <p:sldId id="375" r:id="rId7"/>
    <p:sldId id="398" r:id="rId8"/>
    <p:sldId id="390" r:id="rId9"/>
    <p:sldId id="337" r:id="rId10"/>
    <p:sldId id="366" r:id="rId11"/>
    <p:sldId id="333" r:id="rId12"/>
    <p:sldId id="400" r:id="rId13"/>
    <p:sldId id="369" r:id="rId14"/>
    <p:sldId id="370" r:id="rId15"/>
    <p:sldId id="371" r:id="rId16"/>
    <p:sldId id="385" r:id="rId17"/>
    <p:sldId id="376" r:id="rId18"/>
    <p:sldId id="319" r:id="rId19"/>
    <p:sldId id="313" r:id="rId20"/>
    <p:sldId id="395" r:id="rId21"/>
    <p:sldId id="396" r:id="rId22"/>
    <p:sldId id="393" r:id="rId23"/>
    <p:sldId id="392" r:id="rId24"/>
    <p:sldId id="384" r:id="rId25"/>
    <p:sldId id="361" r:id="rId26"/>
    <p:sldId id="382" r:id="rId27"/>
    <p:sldId id="383" r:id="rId28"/>
    <p:sldId id="363" r:id="rId29"/>
    <p:sldId id="387" r:id="rId30"/>
    <p:sldId id="397" r:id="rId31"/>
    <p:sldId id="402" r:id="rId32"/>
    <p:sldId id="386" r:id="rId33"/>
    <p:sldId id="403" r:id="rId34"/>
    <p:sldId id="399" r:id="rId35"/>
    <p:sldId id="40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03"/>
    <a:srgbClr val="FAFAFA"/>
    <a:srgbClr val="FFC2F6"/>
    <a:srgbClr val="FF7801"/>
    <a:srgbClr val="FF00FE"/>
    <a:srgbClr val="FFFF1A"/>
    <a:srgbClr val="0DED0B"/>
    <a:srgbClr val="FF1206"/>
    <a:srgbClr val="1A1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5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605F378-1E06-D44E-8C0B-097F08BDB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C890C-4243-694E-A789-01A6913741C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E71A49-60F3-FE41-BCBB-23D95752C310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341FA-B777-504E-8BE7-C27553A9B56F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BD3C8-0691-EE4C-86FA-4B11009F406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DC49-1DCA-E54E-8A1A-DA07776BA6E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FB798-6964-8843-AC19-3797F4288ED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EA06C-F13A-5741-98D4-5CA23CB34815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CB47E5-9451-B84C-A7DD-78F6CCA5F01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BC744-F1C5-9148-8BB1-3D0D46DDA2D2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A9076-70D4-7447-9A39-1DE8AC63E317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32EA-1C0E-F343-9917-36938FE5B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0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26B9A-9E6D-194B-90F9-69676C495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5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994C-968B-A549-B16E-9E774BC2C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408D-EC36-7C4D-B8AF-723CEA4D4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C315-9472-114D-872C-7B4AE6D5F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A01E-BD8B-ED41-8857-E56B3C8C9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1B0E-7C56-EC4A-A710-9471252A5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0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3748C-B2F5-9F49-B07A-CA0CBCD5A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3170-135E-F04A-960B-7F9A68C2E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5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C0C6-CBDA-5341-B901-BE29539AC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8E72-6762-9C40-A069-6098453C9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35AECA4-E2E1-7A4E-8CB1-5CB80C77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27.emf"/><Relationship Id="rId6" Type="http://schemas.openxmlformats.org/officeDocument/2006/relationships/oleObject" Target="../embeddings/Microsoft_Word_97_-_2004_Document3.doc"/><Relationship Id="rId7" Type="http://schemas.openxmlformats.org/officeDocument/2006/relationships/image" Target="../media/image28.png"/><Relationship Id="rId8" Type="http://schemas.openxmlformats.org/officeDocument/2006/relationships/oleObject" Target="../embeddings/Microsoft_Word_97_-_2004_Document4.doc"/><Relationship Id="rId9" Type="http://schemas.openxmlformats.org/officeDocument/2006/relationships/image" Target="../media/image2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"/><Relationship Id="rId3" Type="http://schemas.openxmlformats.org/officeDocument/2006/relationships/image" Target="../media/image3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4" Type="http://schemas.openxmlformats.org/officeDocument/2006/relationships/image" Target="../media/image39.tif"/><Relationship Id="rId5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5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4" Type="http://schemas.openxmlformats.org/officeDocument/2006/relationships/image" Target="../media/image53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236885" y="463688"/>
            <a:ext cx="8578165" cy="606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3200" b="1" dirty="0">
                <a:solidFill>
                  <a:srgbClr val="F9FF04"/>
                </a:solidFill>
                <a:latin typeface="Times" charset="0"/>
              </a:rPr>
              <a:t>Relativistic </a:t>
            </a:r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Kinetic </a:t>
            </a:r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Shear Flows:</a:t>
            </a:r>
          </a:p>
          <a:p>
            <a:pPr algn="ctr"/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Field Generation, Particle</a:t>
            </a:r>
          </a:p>
          <a:p>
            <a:pPr algn="ctr"/>
            <a:r>
              <a:rPr lang="en-US" sz="3200" b="1" dirty="0" err="1" smtClean="0">
                <a:solidFill>
                  <a:srgbClr val="F9FF04"/>
                </a:solidFill>
                <a:latin typeface="Times" charset="0"/>
              </a:rPr>
              <a:t>Energization</a:t>
            </a:r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 and Radiation</a:t>
            </a:r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b="1" i="1" dirty="0">
                <a:solidFill>
                  <a:srgbClr val="F9FF04"/>
                </a:solidFill>
                <a:latin typeface="Times" charset="0"/>
              </a:rPr>
              <a:t>Edison 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Liang, Rice University</a:t>
            </a:r>
          </a:p>
          <a:p>
            <a:pPr algn="ctr"/>
            <a:endParaRPr lang="en-US" sz="2800" b="1" i="1" dirty="0" smtClean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Collaborators: Wen Fu, Jake </a:t>
            </a:r>
            <a:r>
              <a:rPr lang="en-US" sz="2800" b="1" i="1" dirty="0" err="1" smtClean="0">
                <a:solidFill>
                  <a:srgbClr val="F9FF04"/>
                </a:solidFill>
                <a:latin typeface="Times" charset="0"/>
              </a:rPr>
              <a:t>Spisak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, Markus Boettcher,</a:t>
            </a:r>
          </a:p>
          <a:p>
            <a:pPr algn="ctr"/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Ian Smith, </a:t>
            </a:r>
            <a:r>
              <a:rPr lang="en-US" sz="2800" b="1" i="1" dirty="0" err="1" smtClean="0">
                <a:solidFill>
                  <a:srgbClr val="F9FF04"/>
                </a:solidFill>
                <a:latin typeface="Times" charset="0"/>
              </a:rPr>
              <a:t>Parisa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 </a:t>
            </a:r>
            <a:r>
              <a:rPr lang="en-US" sz="2800" b="1" i="1" dirty="0" err="1" smtClean="0">
                <a:solidFill>
                  <a:srgbClr val="F9FF04"/>
                </a:solidFill>
                <a:latin typeface="Times" charset="0"/>
              </a:rPr>
              <a:t>Roustazadeh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  </a:t>
            </a:r>
          </a:p>
          <a:p>
            <a:pPr algn="ctr"/>
            <a:endParaRPr lang="en-US" sz="2800" i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2800" i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Work </a:t>
            </a:r>
            <a:r>
              <a:rPr lang="en-US" sz="2800" i="1" dirty="0">
                <a:solidFill>
                  <a:srgbClr val="F9FF04"/>
                </a:solidFill>
                <a:latin typeface="Times" charset="0"/>
              </a:rPr>
              <a:t>supported by </a:t>
            </a:r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NASA, </a:t>
            </a:r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NSF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6105525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667000" y="838200"/>
            <a:ext cx="17925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100% </a:t>
            </a:r>
            <a:r>
              <a:rPr lang="en-US" b="1" dirty="0"/>
              <a:t>e-ion</a:t>
            </a:r>
            <a:endParaRPr lang="en-US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334000"/>
            <a:ext cx="16850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100% </a:t>
            </a:r>
            <a:r>
              <a:rPr lang="en-US" b="1" dirty="0" err="1" smtClean="0"/>
              <a:t>e</a:t>
            </a:r>
            <a:r>
              <a:rPr lang="en-US" b="1" dirty="0" err="1"/>
              <a:t>+e</a:t>
            </a:r>
            <a:r>
              <a:rPr lang="en-US" b="1" dirty="0"/>
              <a:t>-</a:t>
            </a:r>
            <a:endParaRPr lang="en-US" dirty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46525" y="2859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057400" y="3124200"/>
            <a:ext cx="292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90% e-ion 10%e+e-</a:t>
            </a:r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629400" y="1908175"/>
            <a:ext cx="25542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In 3D runs,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oblique modes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generate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additional (B</a:t>
            </a:r>
            <a:r>
              <a:rPr lang="en-US" baseline="-25000" smtClean="0">
                <a:solidFill>
                  <a:srgbClr val="F9FF04"/>
                </a:solidFill>
              </a:rPr>
              <a:t>y</a:t>
            </a:r>
            <a:r>
              <a:rPr lang="en-US" smtClean="0">
                <a:solidFill>
                  <a:srgbClr val="F9FF04"/>
                </a:solidFill>
              </a:rPr>
              <a:t>,E</a:t>
            </a:r>
            <a:r>
              <a:rPr lang="en-US" baseline="-25000" smtClean="0">
                <a:solidFill>
                  <a:srgbClr val="F9FF04"/>
                </a:solidFill>
              </a:rPr>
              <a:t>z</a:t>
            </a:r>
            <a:r>
              <a:rPr lang="en-US" smtClean="0">
                <a:solidFill>
                  <a:srgbClr val="F9FF04"/>
                </a:solidFill>
              </a:rPr>
              <a:t>)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but they saturate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at amplitudes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&lt;&lt; (B</a:t>
            </a:r>
            <a:r>
              <a:rPr lang="en-US" baseline="-25000" smtClean="0">
                <a:solidFill>
                  <a:srgbClr val="F9FF04"/>
                </a:solidFill>
              </a:rPr>
              <a:t>z</a:t>
            </a:r>
            <a:r>
              <a:rPr lang="en-US" smtClean="0">
                <a:solidFill>
                  <a:srgbClr val="F9FF04"/>
                </a:solidFill>
              </a:rPr>
              <a:t>, E</a:t>
            </a:r>
            <a:r>
              <a:rPr lang="en-US" baseline="-25000" smtClean="0">
                <a:solidFill>
                  <a:srgbClr val="F9FF04"/>
                </a:solidFill>
              </a:rPr>
              <a:t>y</a:t>
            </a:r>
            <a:r>
              <a:rPr lang="en-US" smtClean="0">
                <a:solidFill>
                  <a:srgbClr val="F9FF04"/>
                </a:solidFill>
              </a:rPr>
              <a:t>)</a:t>
            </a:r>
          </a:p>
          <a:p>
            <a:pPr>
              <a:defRPr/>
            </a:pPr>
            <a:endParaRPr lang="en-US" smtClean="0">
              <a:solidFill>
                <a:srgbClr val="F9FF04"/>
              </a:solidFill>
            </a:endParaRPr>
          </a:p>
          <a:p>
            <a:pPr>
              <a:defRPr/>
            </a:pPr>
            <a:endParaRPr lang="en-US" smtClean="0">
              <a:solidFill>
                <a:srgbClr val="F9FF04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t</a:t>
            </a:r>
            <a:r>
              <a:rPr lang="en-US" smtClean="0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 smtClean="0">
                <a:solidFill>
                  <a:srgbClr val="F9FF04"/>
                </a:solidFill>
              </a:rPr>
              <a:t>e</a:t>
            </a:r>
            <a:r>
              <a:rPr lang="en-US" smtClean="0">
                <a:solidFill>
                  <a:srgbClr val="F9FF04"/>
                </a:solidFill>
              </a:rPr>
              <a:t>=3000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6705600" y="228600"/>
            <a:ext cx="19129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p</a:t>
            </a:r>
            <a:r>
              <a:rPr lang="en-US" baseline="-25000" smtClean="0">
                <a:solidFill>
                  <a:srgbClr val="F9FF04"/>
                </a:solidFill>
              </a:rPr>
              <a:t>o</a:t>
            </a:r>
            <a:r>
              <a:rPr lang="en-US" smtClean="0">
                <a:solidFill>
                  <a:srgbClr val="F9FF04"/>
                </a:solidFill>
              </a:rPr>
              <a:t>=15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P-mode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dominates in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all Ion runs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307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run186-ey-xy-t3000.tiff 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3122" b="12488"/>
          <a:stretch>
            <a:fillRect/>
          </a:stretch>
        </p:blipFill>
        <p:spPr bwMode="auto">
          <a:xfrm>
            <a:off x="0" y="0"/>
            <a:ext cx="44958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run186-ex-xy-t3000.tiff 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3122" b="2081"/>
          <a:stretch>
            <a:fillRect/>
          </a:stretch>
        </p:blipFill>
        <p:spPr bwMode="auto">
          <a:xfrm>
            <a:off x="4648200" y="0"/>
            <a:ext cx="44958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run186-px1-y1-t1000.tiff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6583" b="7898"/>
          <a:stretch>
            <a:fillRect/>
          </a:stretch>
        </p:blipFill>
        <p:spPr bwMode="auto">
          <a:xfrm>
            <a:off x="0" y="3505200"/>
            <a:ext cx="3810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run186-px1-py1-t1000.tiff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6583" b="3949"/>
          <a:stretch>
            <a:fillRect/>
          </a:stretch>
        </p:blipFill>
        <p:spPr bwMode="auto">
          <a:xfrm>
            <a:off x="4724400" y="3505200"/>
            <a:ext cx="36576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810000" y="4792663"/>
            <a:ext cx="106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FFFF1A"/>
                </a:solidFill>
              </a:rPr>
              <a:t>p</a:t>
            </a:r>
            <a:r>
              <a:rPr lang="en-US" sz="2000" baseline="-25000" dirty="0" err="1">
                <a:solidFill>
                  <a:srgbClr val="FFFF1A"/>
                </a:solidFill>
              </a:rPr>
              <a:t>o</a:t>
            </a:r>
            <a:r>
              <a:rPr lang="en-US" sz="2000" dirty="0">
                <a:solidFill>
                  <a:srgbClr val="FFFF1A"/>
                </a:solidFill>
              </a:rPr>
              <a:t>=15</a:t>
            </a:r>
            <a:endParaRPr lang="en-US" sz="2000" dirty="0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660525" y="-76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E</a:t>
            </a:r>
            <a:r>
              <a:rPr lang="en-US" baseline="-25000"/>
              <a:t>y</a:t>
            </a:r>
            <a:endParaRPr lang="en-US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61125" y="-76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E</a:t>
            </a:r>
            <a:r>
              <a:rPr lang="en-US" baseline="-25000"/>
              <a:t>x</a:t>
            </a:r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6553200" y="609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H="1">
            <a:off x="6477000" y="1752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6553200" y="3048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1981200" y="838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 flipV="1">
            <a:off x="1981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19812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19812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3733800" y="5791200"/>
            <a:ext cx="1806575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00" dirty="0" err="1">
                <a:solidFill>
                  <a:srgbClr val="FFFF00"/>
                </a:solidFill>
              </a:rPr>
              <a:t>t</a:t>
            </a:r>
            <a:r>
              <a:rPr lang="en-US" sz="1700" dirty="0" err="1">
                <a:solidFill>
                  <a:srgbClr val="FFFF00"/>
                </a:solidFill>
                <a:latin typeface="Symbol" charset="0"/>
              </a:rPr>
              <a:t>w</a:t>
            </a:r>
            <a:r>
              <a:rPr lang="en-US" sz="1700" baseline="-25000" dirty="0" err="1">
                <a:solidFill>
                  <a:srgbClr val="FFFF00"/>
                </a:solidFill>
              </a:rPr>
              <a:t>e</a:t>
            </a:r>
            <a:r>
              <a:rPr lang="en-US" sz="1700" dirty="0">
                <a:solidFill>
                  <a:srgbClr val="FFFF00"/>
                </a:solidFill>
              </a:rPr>
              <a:t>=2000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3505200"/>
            <a:ext cx="4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3547646" y="6019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3048000" y="4953000"/>
            <a:ext cx="236220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7771171" y="5867400"/>
            <a:ext cx="4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04171" y="3505200"/>
            <a:ext cx="45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</a:t>
            </a:r>
            <a:r>
              <a:rPr lang="en-US" baseline="-25000" dirty="0" err="1"/>
              <a:t>y</a:t>
            </a:r>
            <a:endParaRPr lang="en-US" baseline="-25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667000" y="4114800"/>
            <a:ext cx="5029200" cy="838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DED0B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Donut 8"/>
          <p:cNvSpPr/>
          <p:nvPr/>
        </p:nvSpPr>
        <p:spPr bwMode="auto">
          <a:xfrm>
            <a:off x="2209800" y="3810000"/>
            <a:ext cx="685800" cy="1371600"/>
          </a:xfrm>
          <a:prstGeom prst="donut">
            <a:avLst>
              <a:gd name="adj" fmla="val 5637"/>
            </a:avLst>
          </a:prstGeom>
          <a:solidFill>
            <a:srgbClr val="0DED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Donut 26"/>
          <p:cNvSpPr/>
          <p:nvPr/>
        </p:nvSpPr>
        <p:spPr bwMode="auto">
          <a:xfrm>
            <a:off x="6858000" y="4267200"/>
            <a:ext cx="838200" cy="1371600"/>
          </a:xfrm>
          <a:prstGeom prst="donut">
            <a:avLst>
              <a:gd name="adj" fmla="val 5993"/>
            </a:avLst>
          </a:prstGeom>
          <a:solidFill>
            <a:srgbClr val="0DED0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Donut 27"/>
          <p:cNvSpPr/>
          <p:nvPr/>
        </p:nvSpPr>
        <p:spPr bwMode="auto">
          <a:xfrm>
            <a:off x="5257800" y="4614688"/>
            <a:ext cx="1600200" cy="762000"/>
          </a:xfrm>
          <a:prstGeom prst="donut">
            <a:avLst>
              <a:gd name="adj" fmla="val 5637"/>
            </a:avLst>
          </a:prstGeom>
          <a:solidFill>
            <a:srgbClr val="FF120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Donut 28"/>
          <p:cNvSpPr/>
          <p:nvPr/>
        </p:nvSpPr>
        <p:spPr bwMode="auto">
          <a:xfrm>
            <a:off x="2590800" y="5029200"/>
            <a:ext cx="1143000" cy="1447800"/>
          </a:xfrm>
          <a:prstGeom prst="donut">
            <a:avLst>
              <a:gd name="adj" fmla="val 5637"/>
            </a:avLst>
          </a:prstGeom>
          <a:solidFill>
            <a:srgbClr val="FF120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600"/>
            <a:ext cx="610870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1027"/>
          <p:cNvSpPr txBox="1">
            <a:spLocks noChangeArrowheads="1"/>
          </p:cNvSpPr>
          <p:nvPr/>
        </p:nvSpPr>
        <p:spPr bwMode="auto">
          <a:xfrm>
            <a:off x="2109788" y="200660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pure e-ion</a:t>
            </a:r>
            <a:endParaRPr lang="en-US"/>
          </a:p>
        </p:txBody>
      </p:sp>
      <p:sp>
        <p:nvSpPr>
          <p:cNvPr id="72708" name="Text Box 1028"/>
          <p:cNvSpPr txBox="1">
            <a:spLocks noChangeArrowheads="1"/>
          </p:cNvSpPr>
          <p:nvPr/>
        </p:nvSpPr>
        <p:spPr bwMode="auto">
          <a:xfrm>
            <a:off x="4495800" y="2032000"/>
            <a:ext cx="300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90% e-ion 10% e+e-</a:t>
            </a:r>
            <a:endParaRPr lang="en-US"/>
          </a:p>
        </p:txBody>
      </p:sp>
      <p:sp>
        <p:nvSpPr>
          <p:cNvPr id="72709" name="Text Box 1029"/>
          <p:cNvSpPr txBox="1">
            <a:spLocks noChangeArrowheads="1"/>
          </p:cNvSpPr>
          <p:nvPr/>
        </p:nvSpPr>
        <p:spPr bwMode="auto">
          <a:xfrm>
            <a:off x="7543800" y="4343400"/>
            <a:ext cx="16517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Ion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vacuum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gap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persists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indefinitely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72710" name="Text Box 1030"/>
          <p:cNvSpPr txBox="1">
            <a:spLocks noChangeArrowheads="1"/>
          </p:cNvSpPr>
          <p:nvPr/>
        </p:nvSpPr>
        <p:spPr bwMode="auto">
          <a:xfrm>
            <a:off x="7527925" y="2193925"/>
            <a:ext cx="144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t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=3000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43800" y="990600"/>
            <a:ext cx="138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=15mc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629400" y="4953000"/>
            <a:ext cx="9906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3733800" y="4876800"/>
            <a:ext cx="38862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2699019" y="4953000"/>
            <a:ext cx="45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8019" y="5422368"/>
            <a:ext cx="367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e-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6096000"/>
            <a:ext cx="629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</a:t>
            </a:r>
            <a:r>
              <a:rPr lang="en-US" sz="1600" baseline="-25000" dirty="0" smtClean="0"/>
              <a:t>+</a:t>
            </a:r>
            <a:r>
              <a:rPr lang="en-US" sz="1600" dirty="0" smtClean="0"/>
              <a:t>-n</a:t>
            </a:r>
            <a:r>
              <a:rPr lang="en-US" sz="1600" baseline="-25000" dirty="0" smtClean="0"/>
              <a:t>-</a:t>
            </a:r>
            <a:endParaRPr lang="en-US" sz="16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91440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</a:t>
            </a:r>
            <a:r>
              <a:rPr lang="en-US" baseline="-25000" dirty="0" err="1" smtClean="0"/>
              <a:t>x</a:t>
            </a:r>
            <a:endParaRPr lang="en-US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3124200"/>
            <a:ext cx="817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+</a:t>
            </a:r>
            <a:r>
              <a:rPr lang="en-US" dirty="0" smtClean="0"/>
              <a:t>-n</a:t>
            </a:r>
            <a:r>
              <a:rPr lang="en-US" baseline="-25000" dirty="0" smtClean="0"/>
              <a:t>-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92178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/>
          <a:stretch>
            <a:fillRect/>
          </a:stretch>
        </p:blipFill>
        <p:spPr bwMode="auto">
          <a:xfrm>
            <a:off x="76200" y="7620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/>
          <a:stretch>
            <a:fillRect/>
          </a:stretch>
        </p:blipFill>
        <p:spPr bwMode="auto">
          <a:xfrm>
            <a:off x="4572000" y="7620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310188" y="717550"/>
            <a:ext cx="1073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/>
              <a:t>hybrid 90/10</a:t>
            </a:r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896801" y="-22086"/>
            <a:ext cx="7411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F9FF04"/>
                </a:solidFill>
              </a:rPr>
              <a:t>vacuum gap which separates the opposing flows remains robust 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F9FF04"/>
                </a:solidFill>
              </a:rPr>
              <a:t>and stable for long times, sustained by strong </a:t>
            </a:r>
            <a:r>
              <a:rPr lang="en-US" sz="2000" dirty="0" err="1" smtClean="0">
                <a:solidFill>
                  <a:srgbClr val="F9FF04"/>
                </a:solidFill>
              </a:rPr>
              <a:t>d.c.</a:t>
            </a:r>
            <a:r>
              <a:rPr lang="en-US" sz="2000" dirty="0" smtClean="0">
                <a:solidFill>
                  <a:srgbClr val="F9FF04"/>
                </a:solidFill>
              </a:rPr>
              <a:t> fields</a:t>
            </a:r>
          </a:p>
        </p:txBody>
      </p:sp>
    </p:spTree>
    <p:extLst>
      <p:ext uri="{BB962C8B-B14F-4D97-AF65-F5344CB8AC3E}">
        <p14:creationId xmlns:p14="http://schemas.microsoft.com/office/powerpoint/2010/main" val="201957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i_r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819400"/>
            <a:ext cx="139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100% e-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3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ybrid_r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743200"/>
            <a:ext cx="1510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90% e-I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10% </a:t>
            </a:r>
            <a:r>
              <a:rPr lang="en-US" dirty="0" err="1" smtClean="0">
                <a:solidFill>
                  <a:srgbClr val="FFFF00"/>
                </a:solidFill>
              </a:rPr>
              <a:t>e+e</a:t>
            </a:r>
            <a:r>
              <a:rPr lang="en-US" dirty="0" smtClean="0">
                <a:solidFill>
                  <a:srgbClr val="FFFF00"/>
                </a:solidFill>
              </a:rPr>
              <a:t>-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0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7274" r="21179" b="9093"/>
          <a:stretch>
            <a:fillRect/>
          </a:stretch>
        </p:blipFill>
        <p:spPr bwMode="auto">
          <a:xfrm>
            <a:off x="76200" y="1373188"/>
            <a:ext cx="49530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11138" y="76200"/>
            <a:ext cx="8628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90/10 hybrid SBL thickness saturates at ~1000 skin depths but the EM turbulence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outside the SBL continues to expand into rest of flow.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Sandwiched hybrid SBL stays thin, but the EM turbulence mainly grows on the e+e-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side in the form of long narrow oblique filaments.</a:t>
            </a:r>
            <a:endParaRPr lang="en-US" sz="1800"/>
          </a:p>
        </p:txBody>
      </p:sp>
      <p:pic>
        <p:nvPicPr>
          <p:cNvPr id="45059" name="Picture 4" descr="Bz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3188"/>
            <a:ext cx="441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61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 b="-79"/>
          <a:stretch/>
        </p:blipFill>
        <p:spPr bwMode="auto">
          <a:xfrm>
            <a:off x="0" y="990600"/>
            <a:ext cx="91440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768" y="76200"/>
            <a:ext cx="722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nly hybrid </a:t>
            </a:r>
            <a:r>
              <a:rPr lang="en-US" dirty="0" err="1" smtClean="0">
                <a:solidFill>
                  <a:srgbClr val="FFFF00"/>
                </a:solidFill>
              </a:rPr>
              <a:t>e+e-ion</a:t>
            </a:r>
            <a:r>
              <a:rPr lang="en-US" dirty="0" smtClean="0">
                <a:solidFill>
                  <a:srgbClr val="FFFF00"/>
                </a:solidFill>
              </a:rPr>
              <a:t> shear flows develop power laws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6200" y="457200"/>
            <a:ext cx="922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100% </a:t>
            </a:r>
            <a:r>
              <a:rPr lang="en-US" dirty="0" err="1" smtClean="0">
                <a:solidFill>
                  <a:srgbClr val="FFFF00"/>
                </a:solidFill>
              </a:rPr>
              <a:t>e</a:t>
            </a:r>
            <a:r>
              <a:rPr lang="en-US" dirty="0" err="1">
                <a:solidFill>
                  <a:srgbClr val="FFFF00"/>
                </a:solidFill>
              </a:rPr>
              <a:t>+e</a:t>
            </a:r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dirty="0">
                <a:solidFill>
                  <a:srgbClr val="FFFF00"/>
                </a:solidFill>
              </a:rPr>
              <a:t>produce peak energy too low </a:t>
            </a: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>
                <a:solidFill>
                  <a:srgbClr val="FFFF00"/>
                </a:solidFill>
              </a:rPr>
              <a:t>explain </a:t>
            </a:r>
            <a:r>
              <a:rPr lang="en-US" dirty="0" err="1" smtClean="0">
                <a:solidFill>
                  <a:srgbClr val="FFFF00"/>
                </a:solidFill>
              </a:rPr>
              <a:t>blazar</a:t>
            </a:r>
            <a:r>
              <a:rPr lang="en-US" dirty="0" smtClean="0">
                <a:solidFill>
                  <a:srgbClr val="FFFF00"/>
                </a:solidFill>
              </a:rPr>
              <a:t> &amp; GRB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895600"/>
            <a:ext cx="1579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dirty="0" err="1" smtClean="0"/>
              <a:t>p</a:t>
            </a:r>
            <a:r>
              <a:rPr lang="en-US" baseline="-25000" dirty="0" err="1" smtClean="0"/>
              <a:t>i</a:t>
            </a:r>
            <a:r>
              <a:rPr lang="en-US" dirty="0" smtClean="0"/>
              <a:t>/m</a:t>
            </a:r>
            <a:r>
              <a:rPr lang="en-US" baseline="-25000" dirty="0" smtClean="0"/>
              <a:t>e</a:t>
            </a:r>
            <a:endParaRPr lang="en-US" baseline="-250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629400" y="33528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2819400" y="1371600"/>
            <a:ext cx="0" cy="4876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FE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585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2"/>
          <p:cNvGraphicFramePr>
            <a:graphicFrameLocks noChangeAspect="1"/>
          </p:cNvGraphicFramePr>
          <p:nvPr/>
        </p:nvGraphicFramePr>
        <p:xfrm>
          <a:off x="533400" y="152400"/>
          <a:ext cx="4495800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6" name="Document" r:id="rId4" imgW="4114800" imgH="2743200" progId="Word.Document.8">
                  <p:embed/>
                </p:oleObj>
              </mc:Choice>
              <mc:Fallback>
                <p:oleObj name="Document" r:id="rId4" imgW="4114800" imgH="2743200" progId="Word.Document.8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"/>
                        <a:ext cx="4495800" cy="2946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29751"/>
              </p:ext>
            </p:extLst>
          </p:nvPr>
        </p:nvGraphicFramePr>
        <p:xfrm>
          <a:off x="-76200" y="1752600"/>
          <a:ext cx="5854706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7" name="Document" r:id="rId6" imgW="17142857" imgH="10692063" progId="Word.Document.8">
                  <p:embed/>
                </p:oleObj>
              </mc:Choice>
              <mc:Fallback>
                <p:oleObj name="Document" r:id="rId6" imgW="17142857" imgH="10692063" progId="Word.Document.8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752600"/>
                        <a:ext cx="5854706" cy="434340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050754"/>
              </p:ext>
            </p:extLst>
          </p:nvPr>
        </p:nvGraphicFramePr>
        <p:xfrm>
          <a:off x="5715000" y="3109912"/>
          <a:ext cx="3200400" cy="290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8" name="Document" r:id="rId8" imgW="7441270" imgH="6755556" progId="Word.Document.8">
                  <p:embed/>
                </p:oleObj>
              </mc:Choice>
              <mc:Fallback>
                <p:oleObj name="Document" r:id="rId8" imgW="7441270" imgH="6755556" progId="Word.Document.8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109912"/>
                        <a:ext cx="3200400" cy="2909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3657600" y="4038600"/>
            <a:ext cx="3657600" cy="152400"/>
          </a:xfrm>
          <a:prstGeom prst="line">
            <a:avLst/>
          </a:prstGeom>
          <a:noFill/>
          <a:ln w="9525">
            <a:solidFill>
              <a:srgbClr val="08C8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4572000" y="4267200"/>
            <a:ext cx="2362200" cy="609600"/>
          </a:xfrm>
          <a:prstGeom prst="line">
            <a:avLst/>
          </a:prstGeom>
          <a:noFill/>
          <a:ln w="9525">
            <a:solidFill>
              <a:srgbClr val="08C8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954588" y="4876800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10BFF"/>
                </a:solidFill>
              </a:rPr>
              <a:t>-3</a:t>
            </a:r>
            <a:endParaRPr lang="en-US" dirty="0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719638" y="5638800"/>
            <a:ext cx="817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FE"/>
                </a:solidFill>
              </a:rPr>
              <a:t>50GeV</a:t>
            </a:r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81729" y="304800"/>
            <a:ext cx="85583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</a:rPr>
              <a:t>In hybrid </a:t>
            </a:r>
            <a:r>
              <a:rPr lang="en-US" dirty="0" err="1" smtClean="0">
                <a:solidFill>
                  <a:srgbClr val="F9FF04"/>
                </a:solidFill>
              </a:rPr>
              <a:t>e+e-ion</a:t>
            </a:r>
            <a:r>
              <a:rPr lang="en-US" dirty="0" smtClean="0">
                <a:solidFill>
                  <a:srgbClr val="F9FF04"/>
                </a:solidFill>
              </a:rPr>
              <a:t> case, -</a:t>
            </a:r>
            <a:r>
              <a:rPr lang="en-US" dirty="0">
                <a:solidFill>
                  <a:srgbClr val="F9FF04"/>
                </a:solidFill>
              </a:rPr>
              <a:t>3 slope </a:t>
            </a:r>
            <a:r>
              <a:rPr lang="en-US" dirty="0" smtClean="0">
                <a:solidFill>
                  <a:srgbClr val="F9FF04"/>
                </a:solidFill>
              </a:rPr>
              <a:t>power </a:t>
            </a:r>
            <a:r>
              <a:rPr lang="en-US" dirty="0">
                <a:solidFill>
                  <a:srgbClr val="F9FF04"/>
                </a:solidFill>
              </a:rPr>
              <a:t>law </a:t>
            </a:r>
            <a:r>
              <a:rPr lang="en-US" dirty="0" smtClean="0">
                <a:solidFill>
                  <a:srgbClr val="F9FF04"/>
                </a:solidFill>
              </a:rPr>
              <a:t>forms at </a:t>
            </a:r>
            <a:r>
              <a:rPr lang="en-US" dirty="0">
                <a:solidFill>
                  <a:srgbClr val="F9FF04"/>
                </a:solidFill>
              </a:rPr>
              <a:t>late times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corresponding to </a:t>
            </a:r>
            <a:r>
              <a:rPr lang="en-US" dirty="0" smtClean="0">
                <a:solidFill>
                  <a:srgbClr val="F9FF04"/>
                </a:solidFill>
              </a:rPr>
              <a:t>emitted photon </a:t>
            </a:r>
            <a:r>
              <a:rPr lang="en-US" dirty="0">
                <a:solidFill>
                  <a:srgbClr val="F9FF04"/>
                </a:solidFill>
              </a:rPr>
              <a:t>index = 2.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  All runs show strong momentum anisotropy</a:t>
            </a:r>
            <a:endParaRPr lang="en-US" dirty="0"/>
          </a:p>
        </p:txBody>
      </p:sp>
      <p:sp>
        <p:nvSpPr>
          <p:cNvPr id="32778" name="TextBox 1"/>
          <p:cNvSpPr txBox="1">
            <a:spLocks noChangeArrowheads="1"/>
          </p:cNvSpPr>
          <p:nvPr/>
        </p:nvSpPr>
        <p:spPr bwMode="auto">
          <a:xfrm>
            <a:off x="4086150" y="3581400"/>
            <a:ext cx="108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latin typeface="Symbol" charset="0"/>
                <a:sym typeface="Symbol" charset="0"/>
              </a:rPr>
              <a:t>e</a:t>
            </a:r>
            <a:r>
              <a:rPr lang="en-US" baseline="-25000" dirty="0" err="1">
                <a:latin typeface="Times New Roman" charset="0"/>
                <a:sym typeface="Symbol" charset="0"/>
              </a:rPr>
              <a:t>e</a:t>
            </a:r>
            <a:r>
              <a:rPr lang="en-US" dirty="0" err="1" smtClean="0">
                <a:latin typeface="Times New Roman" charset="0"/>
              </a:rPr>
              <a:t>~p</a:t>
            </a:r>
            <a:r>
              <a:rPr lang="en-US" baseline="-25000" dirty="0" err="1" smtClean="0">
                <a:latin typeface="Times New Roman" charset="0"/>
              </a:rPr>
              <a:t>i</a:t>
            </a:r>
            <a:r>
              <a:rPr lang="en-US" dirty="0" err="1" smtClean="0">
                <a:latin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</a:rPr>
              <a:t>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495800" y="3962400"/>
            <a:ext cx="152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53363" cy="609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9FF04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Observed Spectra </a:t>
            </a:r>
            <a:r>
              <a:rPr lang="en-US" sz="4000" dirty="0">
                <a:solidFill>
                  <a:srgbClr val="F9FF04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of GRBs</a:t>
            </a:r>
            <a:endParaRPr lang="en-US" sz="4000" dirty="0">
              <a:solidFill>
                <a:srgbClr val="292929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pic>
        <p:nvPicPr>
          <p:cNvPr id="34818" name="Picture 3" descr="GRB_vfv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046163"/>
            <a:ext cx="2249487" cy="273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4" descr="GRB_vF_n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2185988" cy="270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066800" y="37338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800">
                <a:solidFill>
                  <a:srgbClr val="F9FF04"/>
                </a:solidFill>
              </a:rPr>
              <a:t>Band Function</a:t>
            </a:r>
            <a:endParaRPr lang="en-US" sz="2800" b="1">
              <a:solidFill>
                <a:srgbClr val="F9FF04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551488" y="252888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Times New Roman" charset="0"/>
              </a:rPr>
              <a:t>E</a:t>
            </a:r>
            <a:r>
              <a:rPr lang="en-US" sz="1800" baseline="-25000">
                <a:solidFill>
                  <a:srgbClr val="FF0000"/>
                </a:solidFill>
                <a:latin typeface="Times New Roman" charset="0"/>
              </a:rPr>
              <a:t>pk</a:t>
            </a:r>
            <a:endParaRPr lang="en-US" sz="2800">
              <a:latin typeface="Times New Roman" charset="0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796213" y="2730500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Times New Roman" charset="0"/>
              </a:rPr>
              <a:t>E</a:t>
            </a:r>
            <a:r>
              <a:rPr lang="en-US" sz="1800" baseline="-25000">
                <a:solidFill>
                  <a:srgbClr val="FF0000"/>
                </a:solidFill>
                <a:latin typeface="Times New Roman" charset="0"/>
              </a:rPr>
              <a:t>pk</a:t>
            </a:r>
            <a:endParaRPr lang="en-US" sz="2800">
              <a:latin typeface="Times New Roman" charset="0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607050" y="1963738"/>
            <a:ext cx="398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Times New Roman" charset="0"/>
                <a:sym typeface="Symbol" charset="0"/>
              </a:rPr>
              <a:t></a:t>
            </a:r>
            <a:endParaRPr lang="en-US" sz="2800">
              <a:latin typeface="Times New Roman" charset="0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7783513" y="2163763"/>
            <a:ext cx="398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Times New Roman" charset="0"/>
                <a:sym typeface="Symbol" charset="0"/>
              </a:rPr>
              <a:t></a:t>
            </a:r>
            <a:endParaRPr lang="en-US" sz="2800">
              <a:latin typeface="Times New Roman" charset="0"/>
            </a:endParaRP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7183438" y="3789363"/>
            <a:ext cx="1752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solidFill>
                  <a:srgbClr val="9900CC"/>
                </a:solidFill>
              </a:rPr>
              <a:t>Schaefer et al. (1998)</a:t>
            </a:r>
          </a:p>
        </p:txBody>
      </p:sp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191000" cy="285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685800" y="4419600"/>
            <a:ext cx="78986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Observed GRB spectra strongly resemble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hybrid SBL synchrotron spectra. </a:t>
            </a:r>
            <a:endParaRPr lang="en-US" dirty="0" smtClean="0">
              <a:solidFill>
                <a:srgbClr val="F9FF04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Predicted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critical </a:t>
            </a:r>
            <a:r>
              <a:rPr lang="en-US" b="1" dirty="0">
                <a:solidFill>
                  <a:srgbClr val="FF0000"/>
                </a:solidFill>
              </a:rPr>
              <a:t>frequency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appears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consistent with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observed </a:t>
            </a: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pk</a:t>
            </a:r>
            <a:r>
              <a:rPr lang="en-US" b="1" dirty="0">
                <a:solidFill>
                  <a:srgbClr val="FF0000"/>
                </a:solidFill>
              </a:rPr>
              <a:t> values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Giroletti2004_Mrk501_spectral_index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28600" y="32924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sng" dirty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Limb-brightening of </a:t>
            </a:r>
            <a:r>
              <a:rPr lang="en-US" u="sng" dirty="0" smtClean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many radio </a:t>
            </a:r>
            <a:r>
              <a:rPr lang="en-US" u="sng" dirty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galaxies</a:t>
            </a:r>
            <a:r>
              <a:rPr lang="en-US" dirty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  in VLBI observations consistent with boundary layer emission of </a:t>
            </a:r>
            <a:r>
              <a:rPr lang="en-US" dirty="0" smtClean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spine-</a:t>
            </a:r>
            <a:r>
              <a:rPr lang="en-US" dirty="0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sheath jets</a:t>
            </a:r>
            <a:endParaRPr lang="en-US" sz="2800" dirty="0">
              <a:solidFill>
                <a:srgbClr val="F9FF04"/>
              </a:solidFill>
              <a:latin typeface="Times" charset="0"/>
              <a:ea typeface="ＭＳ 明朝" charset="0"/>
              <a:cs typeface="ＭＳ 明朝" charset="0"/>
            </a:endParaRP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33400" y="4632325"/>
            <a:ext cx="297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latin typeface="Times" charset="0"/>
                <a:ea typeface="ＭＳ 明朝" charset="0"/>
                <a:cs typeface="ＭＳ 明朝" charset="0"/>
              </a:rPr>
              <a:t>(from Giroletti et al. 2004).</a:t>
            </a:r>
            <a:endParaRPr lang="en-US" sz="1800" i="1">
              <a:solidFill>
                <a:srgbClr val="F9FF04"/>
              </a:solidFill>
              <a:latin typeface="Times" charset="0"/>
              <a:ea typeface="ＭＳ 明朝" charset="0"/>
              <a:cs typeface="ＭＳ 明朝" charset="0"/>
            </a:endParaRP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2362200" y="5410200"/>
            <a:ext cx="2667000" cy="0"/>
          </a:xfrm>
          <a:prstGeom prst="line">
            <a:avLst/>
          </a:prstGeom>
          <a:noFill/>
          <a:ln w="9525">
            <a:solidFill>
              <a:srgbClr val="FF00F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2133600" y="5791200"/>
            <a:ext cx="2895600" cy="152400"/>
          </a:xfrm>
          <a:prstGeom prst="line">
            <a:avLst/>
          </a:prstGeom>
          <a:noFill/>
          <a:ln w="9525">
            <a:solidFill>
              <a:srgbClr val="FF00F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003800" y="48006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20C"/>
                </a:solidFill>
                <a:latin typeface="Times" charset="0"/>
              </a:rPr>
              <a:t>Low</a:t>
            </a:r>
            <a:r>
              <a:rPr lang="en-US" dirty="0">
                <a:solidFill>
                  <a:srgbClr val="FF020C"/>
                </a:solidFill>
              </a:rPr>
              <a:t>-</a:t>
            </a:r>
            <a:r>
              <a:rPr lang="en-US" dirty="0">
                <a:solidFill>
                  <a:srgbClr val="FF020C"/>
                </a:solidFill>
                <a:latin typeface="Symbol" charset="0"/>
              </a:rPr>
              <a:t>G</a:t>
            </a:r>
            <a:endParaRPr lang="en-US" dirty="0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7696200" y="49530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7FF23"/>
                </a:solidFill>
                <a:latin typeface="Times" charset="0"/>
              </a:rPr>
              <a:t>High</a:t>
            </a:r>
            <a:r>
              <a:rPr lang="en-US" dirty="0">
                <a:solidFill>
                  <a:srgbClr val="07FF23"/>
                </a:solidFill>
              </a:rPr>
              <a:t>-</a:t>
            </a:r>
            <a:r>
              <a:rPr lang="en-US" dirty="0">
                <a:solidFill>
                  <a:srgbClr val="07FF23"/>
                </a:solidFill>
                <a:latin typeface="Symbol" charset="0"/>
              </a:rPr>
              <a:t>G</a:t>
            </a:r>
            <a:endParaRPr lang="en-US" dirty="0">
              <a:latin typeface="Symbo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7086600" y="59436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20C"/>
                </a:solidFill>
                <a:latin typeface="Times" charset="0"/>
              </a:rPr>
              <a:t>Low</a:t>
            </a:r>
            <a:r>
              <a:rPr lang="en-US" dirty="0">
                <a:solidFill>
                  <a:srgbClr val="FF020C"/>
                </a:solidFill>
              </a:rPr>
              <a:t>-</a:t>
            </a:r>
            <a:r>
              <a:rPr lang="en-US" dirty="0">
                <a:solidFill>
                  <a:srgbClr val="FF020C"/>
                </a:solidFill>
                <a:latin typeface="Symbol" charset="0"/>
              </a:rPr>
              <a:t>G</a:t>
            </a:r>
            <a:endParaRPr lang="en-US" dirty="0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590800" y="5791200"/>
            <a:ext cx="34948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FE"/>
                </a:solidFill>
              </a:rPr>
              <a:t>enhanced synchrotron emission</a:t>
            </a:r>
          </a:p>
          <a:p>
            <a:pPr>
              <a:defRPr/>
            </a:pPr>
            <a:r>
              <a:rPr lang="en-US" sz="1800" dirty="0">
                <a:solidFill>
                  <a:srgbClr val="FF00FE"/>
                </a:solidFill>
              </a:rPr>
              <a:t>requires strong B-field and</a:t>
            </a:r>
          </a:p>
          <a:p>
            <a:pPr>
              <a:defRPr/>
            </a:pPr>
            <a:r>
              <a:rPr lang="en-US" sz="1800" dirty="0" err="1">
                <a:solidFill>
                  <a:srgbClr val="FF00FE"/>
                </a:solidFill>
              </a:rPr>
              <a:t>n</a:t>
            </a:r>
            <a:r>
              <a:rPr lang="en-US" sz="1800" dirty="0" err="1" smtClean="0">
                <a:solidFill>
                  <a:srgbClr val="FF00FE"/>
                </a:solidFill>
              </a:rPr>
              <a:t>onthermal</a:t>
            </a:r>
            <a:r>
              <a:rPr lang="en-US" sz="1800" dirty="0" smtClean="0">
                <a:solidFill>
                  <a:srgbClr val="FF00FE"/>
                </a:solidFill>
              </a:rPr>
              <a:t> particle </a:t>
            </a:r>
            <a:r>
              <a:rPr lang="en-US" sz="1800" dirty="0">
                <a:solidFill>
                  <a:srgbClr val="FF00FE"/>
                </a:solidFill>
              </a:rPr>
              <a:t>acceleration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</p:txBody>
      </p:sp>
      <p:pic>
        <p:nvPicPr>
          <p:cNvPr id="1639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5" t="15457" r="14119" b="57280"/>
          <a:stretch>
            <a:fillRect/>
          </a:stretch>
        </p:blipFill>
        <p:spPr bwMode="auto">
          <a:xfrm>
            <a:off x="381000" y="8128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0003" r="10910" b="11766"/>
          <a:stretch>
            <a:fillRect/>
          </a:stretch>
        </p:blipFill>
        <p:spPr bwMode="auto">
          <a:xfrm>
            <a:off x="3276600" y="838200"/>
            <a:ext cx="5638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454838" y="50800"/>
            <a:ext cx="63597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Relativistic shear boundary layer (SBL</a:t>
            </a:r>
            <a:r>
              <a:rPr lang="en-US" dirty="0" smtClean="0">
                <a:solidFill>
                  <a:srgbClr val="F9FF04"/>
                </a:solidFill>
              </a:rPr>
              <a:t>) </a:t>
            </a:r>
            <a:r>
              <a:rPr lang="en-US" dirty="0">
                <a:solidFill>
                  <a:srgbClr val="F9FF04"/>
                </a:solidFill>
              </a:rPr>
              <a:t>likely </a:t>
            </a:r>
          </a:p>
          <a:p>
            <a:pPr algn="ctr">
              <a:defRPr/>
            </a:pPr>
            <a:r>
              <a:rPr lang="en-US" smtClean="0">
                <a:solidFill>
                  <a:srgbClr val="F9FF04"/>
                </a:solidFill>
              </a:rPr>
              <a:t>ubiquitous </a:t>
            </a:r>
            <a:r>
              <a:rPr lang="en-US" dirty="0">
                <a:solidFill>
                  <a:srgbClr val="F9FF04"/>
                </a:solidFill>
              </a:rPr>
              <a:t>in many astrophysical outflows</a:t>
            </a:r>
            <a:endParaRPr lang="en-US" dirty="0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50925" y="3157538"/>
            <a:ext cx="1039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/>
              <a:t>Pulsar wind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arflowscalingf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8" t="8933" r="10273" b="7867"/>
          <a:stretch/>
        </p:blipFill>
        <p:spPr>
          <a:xfrm>
            <a:off x="2339731" y="0"/>
            <a:ext cx="52802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676" y="2362200"/>
            <a:ext cx="17883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comparison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of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=5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=15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runs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121920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1000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2979003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3000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7600" y="5265003"/>
            <a:ext cx="104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12000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14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arflowscalingf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t="6665" r="8549" b="9335"/>
          <a:stretch/>
        </p:blipFill>
        <p:spPr>
          <a:xfrm>
            <a:off x="2757714" y="0"/>
            <a:ext cx="5167086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916" y="1828800"/>
            <a:ext cx="239039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global E</a:t>
            </a:r>
            <a:r>
              <a:rPr lang="en-US" baseline="-25000" dirty="0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fields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responsible for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e- acceleration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until they reach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ion energy, after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which E</a:t>
            </a:r>
            <a:r>
              <a:rPr lang="en-US" baseline="-25000" dirty="0" smtClean="0">
                <a:solidFill>
                  <a:srgbClr val="FFFF00"/>
                </a:solidFill>
              </a:rPr>
              <a:t>x</a:t>
            </a:r>
            <a:r>
              <a:rPr lang="en-US" dirty="0" smtClean="0">
                <a:solidFill>
                  <a:srgbClr val="FFFF00"/>
                </a:solidFill>
              </a:rPr>
              <a:t> fields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decay.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7449" r="2307" b="7911"/>
          <a:stretch/>
        </p:blipFill>
        <p:spPr bwMode="auto">
          <a:xfrm>
            <a:off x="533400" y="2057399"/>
            <a:ext cx="4114800" cy="38968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6053" r="916" b="7685"/>
          <a:stretch/>
        </p:blipFill>
        <p:spPr bwMode="auto">
          <a:xfrm>
            <a:off x="4648200" y="2013604"/>
            <a:ext cx="4114800" cy="3922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2052935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</a:t>
            </a:r>
            <a:r>
              <a:rPr lang="en-US" dirty="0"/>
              <a:t>		</a:t>
            </a:r>
            <a:r>
              <a:rPr lang="en-US" dirty="0" smtClean="0"/>
              <a:t>	</a:t>
            </a:r>
            <a:r>
              <a:rPr lang="en-US" dirty="0" err="1" smtClean="0"/>
              <a:t>p</a:t>
            </a:r>
            <a:r>
              <a:rPr lang="en-US" baseline="-25000" dirty="0" err="1" smtClean="0"/>
              <a:t>o</a:t>
            </a:r>
            <a:r>
              <a:rPr lang="en-US" dirty="0"/>
              <a:t>=5	 </a:t>
            </a:r>
            <a:r>
              <a:rPr lang="en-US" dirty="0" smtClean="0"/>
              <a:t>     y</a:t>
            </a:r>
            <a:r>
              <a:rPr lang="en-US" dirty="0"/>
              <a:t>		</a:t>
            </a:r>
            <a:r>
              <a:rPr lang="en-US" dirty="0" smtClean="0"/>
              <a:t>	   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o</a:t>
            </a:r>
            <a:r>
              <a:rPr lang="en-US" dirty="0"/>
              <a:t>=15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0" y="5188803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xLab</a:t>
            </a:r>
            <a:r>
              <a:rPr lang="en-US" dirty="0"/>
              <a:t> 				</a:t>
            </a:r>
            <a:r>
              <a:rPr lang="en-US" dirty="0" smtClean="0"/>
              <a:t>      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xLab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990600"/>
            <a:ext cx="84561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1A"/>
                </a:solidFill>
              </a:rPr>
              <a:t>In lab frame, most spine electrons are accelerated to ion drift </a:t>
            </a:r>
          </a:p>
          <a:p>
            <a:r>
              <a:rPr lang="en-US" dirty="0" smtClean="0">
                <a:solidFill>
                  <a:srgbClr val="FFFF1A"/>
                </a:solidFill>
              </a:rPr>
              <a:t>energy, but some diffuse to sheath side and are decelerated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181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6703" r="3077" b="8390"/>
          <a:stretch/>
        </p:blipFill>
        <p:spPr bwMode="auto">
          <a:xfrm>
            <a:off x="990600" y="609600"/>
            <a:ext cx="338328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6704" r="1611" b="6889"/>
          <a:stretch/>
        </p:blipFill>
        <p:spPr bwMode="auto">
          <a:xfrm>
            <a:off x="5105400" y="630944"/>
            <a:ext cx="32766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6703" r="3077" b="5399"/>
          <a:stretch/>
        </p:blipFill>
        <p:spPr bwMode="auto">
          <a:xfrm>
            <a:off x="1066800" y="3724664"/>
            <a:ext cx="3306445" cy="3154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6704" r="3077" b="8230"/>
          <a:stretch/>
        </p:blipFill>
        <p:spPr bwMode="auto">
          <a:xfrm>
            <a:off x="5105400" y="3703320"/>
            <a:ext cx="3276600" cy="3154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600" y="3745468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log|p</a:t>
            </a:r>
            <a:r>
              <a:rPr lang="en-US" sz="1800" baseline="-25000" dirty="0" err="1"/>
              <a:t>y</a:t>
            </a:r>
            <a:r>
              <a:rPr lang="en-US" sz="1800" dirty="0"/>
              <a:t>/</a:t>
            </a:r>
            <a:r>
              <a:rPr lang="en-US" sz="1800" dirty="0" err="1"/>
              <a:t>p</a:t>
            </a:r>
            <a:r>
              <a:rPr lang="en-US" sz="1800" baseline="-25000" dirty="0" err="1"/>
              <a:t>xLab</a:t>
            </a:r>
            <a:r>
              <a:rPr lang="en-US" sz="1800" dirty="0" smtClean="0"/>
              <a:t>|	 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</a:t>
            </a:r>
            <a:r>
              <a:rPr lang="en-US" sz="1800" dirty="0"/>
              <a:t>=5	</a:t>
            </a:r>
            <a:r>
              <a:rPr lang="en-US" sz="1800" dirty="0" smtClean="0"/>
              <a:t> </a:t>
            </a:r>
            <a:r>
              <a:rPr lang="en-US" sz="1800" dirty="0" err="1" smtClean="0"/>
              <a:t>log</a:t>
            </a:r>
            <a:r>
              <a:rPr lang="en-US" sz="1800" dirty="0" err="1"/>
              <a:t>|p</a:t>
            </a:r>
            <a:r>
              <a:rPr lang="en-US" sz="1800" baseline="-25000" dirty="0" err="1"/>
              <a:t>y</a:t>
            </a:r>
            <a:r>
              <a:rPr lang="en-US" sz="1800" dirty="0"/>
              <a:t>/</a:t>
            </a:r>
            <a:r>
              <a:rPr lang="en-US" sz="1800" dirty="0" err="1"/>
              <a:t>p</a:t>
            </a:r>
            <a:r>
              <a:rPr lang="en-US" sz="1800" baseline="-25000" dirty="0" err="1"/>
              <a:t>xLab</a:t>
            </a:r>
            <a:r>
              <a:rPr lang="en-US" sz="1800" dirty="0"/>
              <a:t>|	 </a:t>
            </a:r>
            <a:r>
              <a:rPr lang="en-US" sz="1800" dirty="0" smtClean="0"/>
              <a:t>    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</a:t>
            </a:r>
            <a:r>
              <a:rPr lang="en-US" sz="1800" dirty="0"/>
              <a:t>=15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1600" y="621268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 smtClean="0"/>
              <a:t>p</a:t>
            </a:r>
            <a:r>
              <a:rPr lang="en-US" sz="1800" baseline="-25000" dirty="0" err="1" smtClean="0"/>
              <a:t>y</a:t>
            </a:r>
            <a:r>
              <a:rPr lang="en-US" sz="1800" baseline="-25000" dirty="0" smtClean="0"/>
              <a:t>		   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</a:t>
            </a:r>
            <a:r>
              <a:rPr lang="en-US" sz="1800" dirty="0"/>
              <a:t>=5		</a:t>
            </a:r>
            <a:r>
              <a:rPr lang="en-US" sz="1800" dirty="0" smtClean="0"/>
              <a:t>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y</a:t>
            </a:r>
            <a:r>
              <a:rPr lang="en-US" sz="1800" baseline="-25000" dirty="0" smtClean="0"/>
              <a:t>   		</a:t>
            </a:r>
            <a:r>
              <a:rPr lang="en-US" sz="1800" dirty="0" smtClean="0"/>
              <a:t>   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o</a:t>
            </a:r>
            <a:r>
              <a:rPr lang="en-US" sz="1800" dirty="0"/>
              <a:t>=15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4822498"/>
            <a:ext cx="2929255" cy="1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71600" y="4561328"/>
            <a:ext cx="2971800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62200" y="61722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latin typeface="Symbol" charset="2"/>
                <a:cs typeface="Symbol" charset="2"/>
              </a:rPr>
              <a:t>g</a:t>
            </a:r>
            <a:r>
              <a:rPr lang="en-US" sz="1800" baseline="-25000" dirty="0" err="1"/>
              <a:t>Lab</a:t>
            </a:r>
            <a:r>
              <a:rPr lang="en-US" sz="1800" baseline="-25000" dirty="0"/>
              <a:t>					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baseline="-25000" dirty="0" err="1" smtClean="0"/>
              <a:t>Lab</a:t>
            </a:r>
            <a:endParaRPr lang="en-US" sz="1800" dirty="0"/>
          </a:p>
        </p:txBody>
      </p:sp>
      <p:sp>
        <p:nvSpPr>
          <p:cNvPr id="20" name="Rectangle 19"/>
          <p:cNvSpPr/>
          <p:nvPr/>
        </p:nvSpPr>
        <p:spPr>
          <a:xfrm>
            <a:off x="2286000" y="3124200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p</a:t>
            </a:r>
            <a:r>
              <a:rPr lang="en-US" sz="1800" baseline="-25000" dirty="0" err="1"/>
              <a:t>xLab</a:t>
            </a:r>
            <a:r>
              <a:rPr lang="en-US" sz="1800" dirty="0"/>
              <a:t> 				</a:t>
            </a:r>
            <a:r>
              <a:rPr lang="en-US" sz="1800" dirty="0" smtClean="0"/>
              <a:t>        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xLab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976471" y="76200"/>
            <a:ext cx="755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1A"/>
                </a:solidFill>
              </a:rPr>
              <a:t>In lab frame, energetic electrons are narrowly beamed</a:t>
            </a:r>
            <a:endParaRPr lang="en-US" dirty="0">
              <a:solidFill>
                <a:srgbClr val="FFF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6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/>
        </p:nvSpPr>
        <p:spPr bwMode="auto">
          <a:xfrm flipH="1">
            <a:off x="3733800" y="41910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4876800" y="8382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H="1">
            <a:off x="4724400" y="2286000"/>
            <a:ext cx="76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4514850" y="3200400"/>
            <a:ext cx="57150" cy="7286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641850" y="192563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+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495800" y="281940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-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327525" y="383063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+</a:t>
            </a:r>
            <a:endParaRPr lang="en-US"/>
          </a:p>
        </p:txBody>
      </p:sp>
      <p:sp>
        <p:nvSpPr>
          <p:cNvPr id="56330" name="Freeform 10"/>
          <p:cNvSpPr>
            <a:spLocks/>
          </p:cNvSpPr>
          <p:nvPr/>
        </p:nvSpPr>
        <p:spPr bwMode="auto">
          <a:xfrm>
            <a:off x="914400" y="1173163"/>
            <a:ext cx="5354638" cy="1341437"/>
          </a:xfrm>
          <a:custGeom>
            <a:avLst/>
            <a:gdLst>
              <a:gd name="T0" fmla="*/ 3181 w 3181"/>
              <a:gd name="T1" fmla="*/ 10 h 893"/>
              <a:gd name="T2" fmla="*/ 3116 w 3181"/>
              <a:gd name="T3" fmla="*/ 224 h 893"/>
              <a:gd name="T4" fmla="*/ 3070 w 3181"/>
              <a:gd name="T5" fmla="*/ 289 h 893"/>
              <a:gd name="T6" fmla="*/ 2986 w 3181"/>
              <a:gd name="T7" fmla="*/ 391 h 893"/>
              <a:gd name="T8" fmla="*/ 2902 w 3181"/>
              <a:gd name="T9" fmla="*/ 465 h 893"/>
              <a:gd name="T10" fmla="*/ 2837 w 3181"/>
              <a:gd name="T11" fmla="*/ 577 h 893"/>
              <a:gd name="T12" fmla="*/ 2754 w 3181"/>
              <a:gd name="T13" fmla="*/ 670 h 893"/>
              <a:gd name="T14" fmla="*/ 2679 w 3181"/>
              <a:gd name="T15" fmla="*/ 735 h 893"/>
              <a:gd name="T16" fmla="*/ 2642 w 3181"/>
              <a:gd name="T17" fmla="*/ 772 h 893"/>
              <a:gd name="T18" fmla="*/ 2623 w 3181"/>
              <a:gd name="T19" fmla="*/ 800 h 893"/>
              <a:gd name="T20" fmla="*/ 2595 w 3181"/>
              <a:gd name="T21" fmla="*/ 810 h 893"/>
              <a:gd name="T22" fmla="*/ 2502 w 3181"/>
              <a:gd name="T23" fmla="*/ 856 h 893"/>
              <a:gd name="T24" fmla="*/ 2475 w 3181"/>
              <a:gd name="T25" fmla="*/ 866 h 893"/>
              <a:gd name="T26" fmla="*/ 2419 w 3181"/>
              <a:gd name="T27" fmla="*/ 884 h 893"/>
              <a:gd name="T28" fmla="*/ 2391 w 3181"/>
              <a:gd name="T29" fmla="*/ 893 h 893"/>
              <a:gd name="T30" fmla="*/ 2233 w 3181"/>
              <a:gd name="T31" fmla="*/ 884 h 893"/>
              <a:gd name="T32" fmla="*/ 2121 w 3181"/>
              <a:gd name="T33" fmla="*/ 838 h 893"/>
              <a:gd name="T34" fmla="*/ 1982 w 3181"/>
              <a:gd name="T35" fmla="*/ 717 h 893"/>
              <a:gd name="T36" fmla="*/ 1926 w 3181"/>
              <a:gd name="T37" fmla="*/ 652 h 893"/>
              <a:gd name="T38" fmla="*/ 1833 w 3181"/>
              <a:gd name="T39" fmla="*/ 456 h 893"/>
              <a:gd name="T40" fmla="*/ 1786 w 3181"/>
              <a:gd name="T41" fmla="*/ 372 h 893"/>
              <a:gd name="T42" fmla="*/ 1730 w 3181"/>
              <a:gd name="T43" fmla="*/ 298 h 893"/>
              <a:gd name="T44" fmla="*/ 1600 w 3181"/>
              <a:gd name="T45" fmla="*/ 84 h 893"/>
              <a:gd name="T46" fmla="*/ 1507 w 3181"/>
              <a:gd name="T47" fmla="*/ 0 h 893"/>
              <a:gd name="T48" fmla="*/ 1423 w 3181"/>
              <a:gd name="T49" fmla="*/ 10 h 893"/>
              <a:gd name="T50" fmla="*/ 1368 w 3181"/>
              <a:gd name="T51" fmla="*/ 47 h 893"/>
              <a:gd name="T52" fmla="*/ 1349 w 3181"/>
              <a:gd name="T53" fmla="*/ 75 h 893"/>
              <a:gd name="T54" fmla="*/ 1293 w 3181"/>
              <a:gd name="T55" fmla="*/ 112 h 893"/>
              <a:gd name="T56" fmla="*/ 1275 w 3181"/>
              <a:gd name="T57" fmla="*/ 140 h 893"/>
              <a:gd name="T58" fmla="*/ 1247 w 3181"/>
              <a:gd name="T59" fmla="*/ 159 h 893"/>
              <a:gd name="T60" fmla="*/ 1228 w 3181"/>
              <a:gd name="T61" fmla="*/ 196 h 893"/>
              <a:gd name="T62" fmla="*/ 1191 w 3181"/>
              <a:gd name="T63" fmla="*/ 214 h 893"/>
              <a:gd name="T64" fmla="*/ 1051 w 3181"/>
              <a:gd name="T65" fmla="*/ 307 h 893"/>
              <a:gd name="T66" fmla="*/ 996 w 3181"/>
              <a:gd name="T67" fmla="*/ 354 h 893"/>
              <a:gd name="T68" fmla="*/ 884 w 3181"/>
              <a:gd name="T69" fmla="*/ 484 h 893"/>
              <a:gd name="T70" fmla="*/ 837 w 3181"/>
              <a:gd name="T71" fmla="*/ 540 h 893"/>
              <a:gd name="T72" fmla="*/ 782 w 3181"/>
              <a:gd name="T73" fmla="*/ 559 h 893"/>
              <a:gd name="T74" fmla="*/ 698 w 3181"/>
              <a:gd name="T75" fmla="*/ 624 h 893"/>
              <a:gd name="T76" fmla="*/ 549 w 3181"/>
              <a:gd name="T77" fmla="*/ 726 h 893"/>
              <a:gd name="T78" fmla="*/ 465 w 3181"/>
              <a:gd name="T79" fmla="*/ 782 h 893"/>
              <a:gd name="T80" fmla="*/ 410 w 3181"/>
              <a:gd name="T81" fmla="*/ 800 h 893"/>
              <a:gd name="T82" fmla="*/ 233 w 3181"/>
              <a:gd name="T83" fmla="*/ 819 h 893"/>
              <a:gd name="T84" fmla="*/ 149 w 3181"/>
              <a:gd name="T85" fmla="*/ 791 h 893"/>
              <a:gd name="T86" fmla="*/ 121 w 3181"/>
              <a:gd name="T87" fmla="*/ 782 h 893"/>
              <a:gd name="T88" fmla="*/ 47 w 3181"/>
              <a:gd name="T89" fmla="*/ 661 h 893"/>
              <a:gd name="T90" fmla="*/ 0 w 3181"/>
              <a:gd name="T91" fmla="*/ 531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81" h="893">
                <a:moveTo>
                  <a:pt x="3181" y="10"/>
                </a:moveTo>
                <a:cubicBezTo>
                  <a:pt x="3170" y="74"/>
                  <a:pt x="3151" y="167"/>
                  <a:pt x="3116" y="224"/>
                </a:cubicBezTo>
                <a:cubicBezTo>
                  <a:pt x="3068" y="300"/>
                  <a:pt x="3105" y="226"/>
                  <a:pt x="3070" y="289"/>
                </a:cubicBezTo>
                <a:cubicBezTo>
                  <a:pt x="3045" y="332"/>
                  <a:pt x="3035" y="374"/>
                  <a:pt x="2986" y="391"/>
                </a:cubicBezTo>
                <a:cubicBezTo>
                  <a:pt x="2953" y="415"/>
                  <a:pt x="2925" y="431"/>
                  <a:pt x="2902" y="465"/>
                </a:cubicBezTo>
                <a:cubicBezTo>
                  <a:pt x="2888" y="507"/>
                  <a:pt x="2861" y="540"/>
                  <a:pt x="2837" y="577"/>
                </a:cubicBezTo>
                <a:cubicBezTo>
                  <a:pt x="2811" y="615"/>
                  <a:pt x="2798" y="655"/>
                  <a:pt x="2754" y="670"/>
                </a:cubicBezTo>
                <a:cubicBezTo>
                  <a:pt x="2723" y="690"/>
                  <a:pt x="2709" y="715"/>
                  <a:pt x="2679" y="735"/>
                </a:cubicBezTo>
                <a:cubicBezTo>
                  <a:pt x="2659" y="795"/>
                  <a:pt x="2686" y="736"/>
                  <a:pt x="2642" y="772"/>
                </a:cubicBezTo>
                <a:cubicBezTo>
                  <a:pt x="2633" y="778"/>
                  <a:pt x="2631" y="792"/>
                  <a:pt x="2623" y="800"/>
                </a:cubicBezTo>
                <a:cubicBezTo>
                  <a:pt x="2615" y="806"/>
                  <a:pt x="2603" y="805"/>
                  <a:pt x="2595" y="810"/>
                </a:cubicBezTo>
                <a:cubicBezTo>
                  <a:pt x="2563" y="826"/>
                  <a:pt x="2536" y="844"/>
                  <a:pt x="2502" y="856"/>
                </a:cubicBezTo>
                <a:cubicBezTo>
                  <a:pt x="2492" y="859"/>
                  <a:pt x="2484" y="862"/>
                  <a:pt x="2475" y="866"/>
                </a:cubicBezTo>
                <a:cubicBezTo>
                  <a:pt x="2456" y="872"/>
                  <a:pt x="2437" y="878"/>
                  <a:pt x="2419" y="884"/>
                </a:cubicBezTo>
                <a:cubicBezTo>
                  <a:pt x="2409" y="887"/>
                  <a:pt x="2391" y="893"/>
                  <a:pt x="2391" y="893"/>
                </a:cubicBezTo>
                <a:cubicBezTo>
                  <a:pt x="2338" y="890"/>
                  <a:pt x="2285" y="889"/>
                  <a:pt x="2233" y="884"/>
                </a:cubicBezTo>
                <a:cubicBezTo>
                  <a:pt x="2199" y="880"/>
                  <a:pt x="2152" y="848"/>
                  <a:pt x="2121" y="838"/>
                </a:cubicBezTo>
                <a:cubicBezTo>
                  <a:pt x="2076" y="793"/>
                  <a:pt x="2032" y="755"/>
                  <a:pt x="1982" y="717"/>
                </a:cubicBezTo>
                <a:cubicBezTo>
                  <a:pt x="1969" y="680"/>
                  <a:pt x="1963" y="664"/>
                  <a:pt x="1926" y="652"/>
                </a:cubicBezTo>
                <a:cubicBezTo>
                  <a:pt x="1907" y="583"/>
                  <a:pt x="1875" y="512"/>
                  <a:pt x="1833" y="456"/>
                </a:cubicBezTo>
                <a:cubicBezTo>
                  <a:pt x="1822" y="425"/>
                  <a:pt x="1786" y="372"/>
                  <a:pt x="1786" y="372"/>
                </a:cubicBezTo>
                <a:cubicBezTo>
                  <a:pt x="1773" y="335"/>
                  <a:pt x="1761" y="319"/>
                  <a:pt x="1730" y="298"/>
                </a:cubicBezTo>
                <a:cubicBezTo>
                  <a:pt x="1707" y="227"/>
                  <a:pt x="1645" y="143"/>
                  <a:pt x="1600" y="84"/>
                </a:cubicBezTo>
                <a:cubicBezTo>
                  <a:pt x="1582" y="30"/>
                  <a:pt x="1558" y="18"/>
                  <a:pt x="1507" y="0"/>
                </a:cubicBezTo>
                <a:cubicBezTo>
                  <a:pt x="1479" y="3"/>
                  <a:pt x="1449" y="0"/>
                  <a:pt x="1423" y="10"/>
                </a:cubicBezTo>
                <a:cubicBezTo>
                  <a:pt x="1402" y="17"/>
                  <a:pt x="1368" y="47"/>
                  <a:pt x="1368" y="47"/>
                </a:cubicBezTo>
                <a:cubicBezTo>
                  <a:pt x="1361" y="56"/>
                  <a:pt x="1357" y="67"/>
                  <a:pt x="1349" y="75"/>
                </a:cubicBezTo>
                <a:cubicBezTo>
                  <a:pt x="1332" y="89"/>
                  <a:pt x="1293" y="112"/>
                  <a:pt x="1293" y="112"/>
                </a:cubicBezTo>
                <a:cubicBezTo>
                  <a:pt x="1287" y="121"/>
                  <a:pt x="1282" y="132"/>
                  <a:pt x="1275" y="140"/>
                </a:cubicBezTo>
                <a:cubicBezTo>
                  <a:pt x="1267" y="148"/>
                  <a:pt x="1254" y="150"/>
                  <a:pt x="1247" y="159"/>
                </a:cubicBezTo>
                <a:cubicBezTo>
                  <a:pt x="1238" y="169"/>
                  <a:pt x="1237" y="186"/>
                  <a:pt x="1228" y="196"/>
                </a:cubicBezTo>
                <a:cubicBezTo>
                  <a:pt x="1218" y="205"/>
                  <a:pt x="1202" y="206"/>
                  <a:pt x="1191" y="214"/>
                </a:cubicBezTo>
                <a:cubicBezTo>
                  <a:pt x="1151" y="237"/>
                  <a:pt x="1084" y="273"/>
                  <a:pt x="1051" y="307"/>
                </a:cubicBezTo>
                <a:cubicBezTo>
                  <a:pt x="1015" y="342"/>
                  <a:pt x="1033" y="327"/>
                  <a:pt x="996" y="354"/>
                </a:cubicBezTo>
                <a:cubicBezTo>
                  <a:pt x="980" y="398"/>
                  <a:pt x="924" y="456"/>
                  <a:pt x="884" y="484"/>
                </a:cubicBezTo>
                <a:cubicBezTo>
                  <a:pt x="867" y="517"/>
                  <a:pt x="870" y="524"/>
                  <a:pt x="837" y="540"/>
                </a:cubicBezTo>
                <a:cubicBezTo>
                  <a:pt x="819" y="548"/>
                  <a:pt x="782" y="559"/>
                  <a:pt x="782" y="559"/>
                </a:cubicBezTo>
                <a:cubicBezTo>
                  <a:pt x="756" y="583"/>
                  <a:pt x="723" y="598"/>
                  <a:pt x="698" y="624"/>
                </a:cubicBezTo>
                <a:cubicBezTo>
                  <a:pt x="659" y="662"/>
                  <a:pt x="601" y="709"/>
                  <a:pt x="549" y="726"/>
                </a:cubicBezTo>
                <a:cubicBezTo>
                  <a:pt x="520" y="744"/>
                  <a:pt x="496" y="771"/>
                  <a:pt x="465" y="782"/>
                </a:cubicBezTo>
                <a:cubicBezTo>
                  <a:pt x="446" y="788"/>
                  <a:pt x="410" y="800"/>
                  <a:pt x="410" y="800"/>
                </a:cubicBezTo>
                <a:cubicBezTo>
                  <a:pt x="348" y="841"/>
                  <a:pt x="314" y="825"/>
                  <a:pt x="233" y="819"/>
                </a:cubicBezTo>
                <a:cubicBezTo>
                  <a:pt x="205" y="809"/>
                  <a:pt x="177" y="800"/>
                  <a:pt x="149" y="791"/>
                </a:cubicBezTo>
                <a:cubicBezTo>
                  <a:pt x="139" y="787"/>
                  <a:pt x="121" y="782"/>
                  <a:pt x="121" y="782"/>
                </a:cubicBezTo>
                <a:cubicBezTo>
                  <a:pt x="93" y="740"/>
                  <a:pt x="76" y="699"/>
                  <a:pt x="47" y="661"/>
                </a:cubicBezTo>
                <a:cubicBezTo>
                  <a:pt x="30" y="614"/>
                  <a:pt x="0" y="581"/>
                  <a:pt x="0" y="531"/>
                </a:cubicBezTo>
              </a:path>
            </a:pathLst>
          </a:custGeom>
          <a:noFill/>
          <a:ln w="9525">
            <a:solidFill>
              <a:srgbClr val="FF00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 rot="10694140">
            <a:off x="3048000" y="3586163"/>
            <a:ext cx="5410200" cy="1447800"/>
          </a:xfrm>
          <a:custGeom>
            <a:avLst/>
            <a:gdLst>
              <a:gd name="T0" fmla="*/ 3181 w 3181"/>
              <a:gd name="T1" fmla="*/ 10 h 893"/>
              <a:gd name="T2" fmla="*/ 3116 w 3181"/>
              <a:gd name="T3" fmla="*/ 224 h 893"/>
              <a:gd name="T4" fmla="*/ 3070 w 3181"/>
              <a:gd name="T5" fmla="*/ 289 h 893"/>
              <a:gd name="T6" fmla="*/ 2986 w 3181"/>
              <a:gd name="T7" fmla="*/ 391 h 893"/>
              <a:gd name="T8" fmla="*/ 2902 w 3181"/>
              <a:gd name="T9" fmla="*/ 465 h 893"/>
              <a:gd name="T10" fmla="*/ 2837 w 3181"/>
              <a:gd name="T11" fmla="*/ 577 h 893"/>
              <a:gd name="T12" fmla="*/ 2754 w 3181"/>
              <a:gd name="T13" fmla="*/ 670 h 893"/>
              <a:gd name="T14" fmla="*/ 2679 w 3181"/>
              <a:gd name="T15" fmla="*/ 735 h 893"/>
              <a:gd name="T16" fmla="*/ 2642 w 3181"/>
              <a:gd name="T17" fmla="*/ 772 h 893"/>
              <a:gd name="T18" fmla="*/ 2623 w 3181"/>
              <a:gd name="T19" fmla="*/ 800 h 893"/>
              <a:gd name="T20" fmla="*/ 2595 w 3181"/>
              <a:gd name="T21" fmla="*/ 810 h 893"/>
              <a:gd name="T22" fmla="*/ 2502 w 3181"/>
              <a:gd name="T23" fmla="*/ 856 h 893"/>
              <a:gd name="T24" fmla="*/ 2475 w 3181"/>
              <a:gd name="T25" fmla="*/ 866 h 893"/>
              <a:gd name="T26" fmla="*/ 2419 w 3181"/>
              <a:gd name="T27" fmla="*/ 884 h 893"/>
              <a:gd name="T28" fmla="*/ 2391 w 3181"/>
              <a:gd name="T29" fmla="*/ 893 h 893"/>
              <a:gd name="T30" fmla="*/ 2233 w 3181"/>
              <a:gd name="T31" fmla="*/ 884 h 893"/>
              <a:gd name="T32" fmla="*/ 2121 w 3181"/>
              <a:gd name="T33" fmla="*/ 838 h 893"/>
              <a:gd name="T34" fmla="*/ 1982 w 3181"/>
              <a:gd name="T35" fmla="*/ 717 h 893"/>
              <a:gd name="T36" fmla="*/ 1926 w 3181"/>
              <a:gd name="T37" fmla="*/ 652 h 893"/>
              <a:gd name="T38" fmla="*/ 1833 w 3181"/>
              <a:gd name="T39" fmla="*/ 456 h 893"/>
              <a:gd name="T40" fmla="*/ 1786 w 3181"/>
              <a:gd name="T41" fmla="*/ 372 h 893"/>
              <a:gd name="T42" fmla="*/ 1730 w 3181"/>
              <a:gd name="T43" fmla="*/ 298 h 893"/>
              <a:gd name="T44" fmla="*/ 1600 w 3181"/>
              <a:gd name="T45" fmla="*/ 84 h 893"/>
              <a:gd name="T46" fmla="*/ 1507 w 3181"/>
              <a:gd name="T47" fmla="*/ 0 h 893"/>
              <a:gd name="T48" fmla="*/ 1423 w 3181"/>
              <a:gd name="T49" fmla="*/ 10 h 893"/>
              <a:gd name="T50" fmla="*/ 1368 w 3181"/>
              <a:gd name="T51" fmla="*/ 47 h 893"/>
              <a:gd name="T52" fmla="*/ 1349 w 3181"/>
              <a:gd name="T53" fmla="*/ 75 h 893"/>
              <a:gd name="T54" fmla="*/ 1293 w 3181"/>
              <a:gd name="T55" fmla="*/ 112 h 893"/>
              <a:gd name="T56" fmla="*/ 1275 w 3181"/>
              <a:gd name="T57" fmla="*/ 140 h 893"/>
              <a:gd name="T58" fmla="*/ 1247 w 3181"/>
              <a:gd name="T59" fmla="*/ 159 h 893"/>
              <a:gd name="T60" fmla="*/ 1228 w 3181"/>
              <a:gd name="T61" fmla="*/ 196 h 893"/>
              <a:gd name="T62" fmla="*/ 1191 w 3181"/>
              <a:gd name="T63" fmla="*/ 214 h 893"/>
              <a:gd name="T64" fmla="*/ 1051 w 3181"/>
              <a:gd name="T65" fmla="*/ 307 h 893"/>
              <a:gd name="T66" fmla="*/ 996 w 3181"/>
              <a:gd name="T67" fmla="*/ 354 h 893"/>
              <a:gd name="T68" fmla="*/ 884 w 3181"/>
              <a:gd name="T69" fmla="*/ 484 h 893"/>
              <a:gd name="T70" fmla="*/ 837 w 3181"/>
              <a:gd name="T71" fmla="*/ 540 h 893"/>
              <a:gd name="T72" fmla="*/ 782 w 3181"/>
              <a:gd name="T73" fmla="*/ 559 h 893"/>
              <a:gd name="T74" fmla="*/ 698 w 3181"/>
              <a:gd name="T75" fmla="*/ 624 h 893"/>
              <a:gd name="T76" fmla="*/ 549 w 3181"/>
              <a:gd name="T77" fmla="*/ 726 h 893"/>
              <a:gd name="T78" fmla="*/ 465 w 3181"/>
              <a:gd name="T79" fmla="*/ 782 h 893"/>
              <a:gd name="T80" fmla="*/ 410 w 3181"/>
              <a:gd name="T81" fmla="*/ 800 h 893"/>
              <a:gd name="T82" fmla="*/ 233 w 3181"/>
              <a:gd name="T83" fmla="*/ 819 h 893"/>
              <a:gd name="T84" fmla="*/ 149 w 3181"/>
              <a:gd name="T85" fmla="*/ 791 h 893"/>
              <a:gd name="T86" fmla="*/ 121 w 3181"/>
              <a:gd name="T87" fmla="*/ 782 h 893"/>
              <a:gd name="T88" fmla="*/ 47 w 3181"/>
              <a:gd name="T89" fmla="*/ 661 h 893"/>
              <a:gd name="T90" fmla="*/ 0 w 3181"/>
              <a:gd name="T91" fmla="*/ 531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81" h="893">
                <a:moveTo>
                  <a:pt x="3181" y="10"/>
                </a:moveTo>
                <a:cubicBezTo>
                  <a:pt x="3170" y="74"/>
                  <a:pt x="3151" y="167"/>
                  <a:pt x="3116" y="224"/>
                </a:cubicBezTo>
                <a:cubicBezTo>
                  <a:pt x="3068" y="300"/>
                  <a:pt x="3105" y="226"/>
                  <a:pt x="3070" y="289"/>
                </a:cubicBezTo>
                <a:cubicBezTo>
                  <a:pt x="3045" y="332"/>
                  <a:pt x="3035" y="374"/>
                  <a:pt x="2986" y="391"/>
                </a:cubicBezTo>
                <a:cubicBezTo>
                  <a:pt x="2953" y="415"/>
                  <a:pt x="2925" y="431"/>
                  <a:pt x="2902" y="465"/>
                </a:cubicBezTo>
                <a:cubicBezTo>
                  <a:pt x="2888" y="507"/>
                  <a:pt x="2861" y="540"/>
                  <a:pt x="2837" y="577"/>
                </a:cubicBezTo>
                <a:cubicBezTo>
                  <a:pt x="2811" y="615"/>
                  <a:pt x="2798" y="655"/>
                  <a:pt x="2754" y="670"/>
                </a:cubicBezTo>
                <a:cubicBezTo>
                  <a:pt x="2723" y="690"/>
                  <a:pt x="2709" y="715"/>
                  <a:pt x="2679" y="735"/>
                </a:cubicBezTo>
                <a:cubicBezTo>
                  <a:pt x="2659" y="795"/>
                  <a:pt x="2686" y="736"/>
                  <a:pt x="2642" y="772"/>
                </a:cubicBezTo>
                <a:cubicBezTo>
                  <a:pt x="2633" y="778"/>
                  <a:pt x="2631" y="792"/>
                  <a:pt x="2623" y="800"/>
                </a:cubicBezTo>
                <a:cubicBezTo>
                  <a:pt x="2615" y="806"/>
                  <a:pt x="2603" y="805"/>
                  <a:pt x="2595" y="810"/>
                </a:cubicBezTo>
                <a:cubicBezTo>
                  <a:pt x="2563" y="826"/>
                  <a:pt x="2536" y="844"/>
                  <a:pt x="2502" y="856"/>
                </a:cubicBezTo>
                <a:cubicBezTo>
                  <a:pt x="2492" y="859"/>
                  <a:pt x="2484" y="862"/>
                  <a:pt x="2475" y="866"/>
                </a:cubicBezTo>
                <a:cubicBezTo>
                  <a:pt x="2456" y="872"/>
                  <a:pt x="2437" y="878"/>
                  <a:pt x="2419" y="884"/>
                </a:cubicBezTo>
                <a:cubicBezTo>
                  <a:pt x="2409" y="887"/>
                  <a:pt x="2391" y="893"/>
                  <a:pt x="2391" y="893"/>
                </a:cubicBezTo>
                <a:cubicBezTo>
                  <a:pt x="2338" y="890"/>
                  <a:pt x="2285" y="889"/>
                  <a:pt x="2233" y="884"/>
                </a:cubicBezTo>
                <a:cubicBezTo>
                  <a:pt x="2199" y="880"/>
                  <a:pt x="2152" y="848"/>
                  <a:pt x="2121" y="838"/>
                </a:cubicBezTo>
                <a:cubicBezTo>
                  <a:pt x="2076" y="793"/>
                  <a:pt x="2032" y="755"/>
                  <a:pt x="1982" y="717"/>
                </a:cubicBezTo>
                <a:cubicBezTo>
                  <a:pt x="1969" y="680"/>
                  <a:pt x="1963" y="664"/>
                  <a:pt x="1926" y="652"/>
                </a:cubicBezTo>
                <a:cubicBezTo>
                  <a:pt x="1907" y="583"/>
                  <a:pt x="1875" y="512"/>
                  <a:pt x="1833" y="456"/>
                </a:cubicBezTo>
                <a:cubicBezTo>
                  <a:pt x="1822" y="425"/>
                  <a:pt x="1786" y="372"/>
                  <a:pt x="1786" y="372"/>
                </a:cubicBezTo>
                <a:cubicBezTo>
                  <a:pt x="1773" y="335"/>
                  <a:pt x="1761" y="319"/>
                  <a:pt x="1730" y="298"/>
                </a:cubicBezTo>
                <a:cubicBezTo>
                  <a:pt x="1707" y="227"/>
                  <a:pt x="1645" y="143"/>
                  <a:pt x="1600" y="84"/>
                </a:cubicBezTo>
                <a:cubicBezTo>
                  <a:pt x="1582" y="30"/>
                  <a:pt x="1558" y="18"/>
                  <a:pt x="1507" y="0"/>
                </a:cubicBezTo>
                <a:cubicBezTo>
                  <a:pt x="1479" y="3"/>
                  <a:pt x="1449" y="0"/>
                  <a:pt x="1423" y="10"/>
                </a:cubicBezTo>
                <a:cubicBezTo>
                  <a:pt x="1402" y="17"/>
                  <a:pt x="1368" y="47"/>
                  <a:pt x="1368" y="47"/>
                </a:cubicBezTo>
                <a:cubicBezTo>
                  <a:pt x="1361" y="56"/>
                  <a:pt x="1357" y="67"/>
                  <a:pt x="1349" y="75"/>
                </a:cubicBezTo>
                <a:cubicBezTo>
                  <a:pt x="1332" y="89"/>
                  <a:pt x="1293" y="112"/>
                  <a:pt x="1293" y="112"/>
                </a:cubicBezTo>
                <a:cubicBezTo>
                  <a:pt x="1287" y="121"/>
                  <a:pt x="1282" y="132"/>
                  <a:pt x="1275" y="140"/>
                </a:cubicBezTo>
                <a:cubicBezTo>
                  <a:pt x="1267" y="148"/>
                  <a:pt x="1254" y="150"/>
                  <a:pt x="1247" y="159"/>
                </a:cubicBezTo>
                <a:cubicBezTo>
                  <a:pt x="1238" y="169"/>
                  <a:pt x="1237" y="186"/>
                  <a:pt x="1228" y="196"/>
                </a:cubicBezTo>
                <a:cubicBezTo>
                  <a:pt x="1218" y="205"/>
                  <a:pt x="1202" y="206"/>
                  <a:pt x="1191" y="214"/>
                </a:cubicBezTo>
                <a:cubicBezTo>
                  <a:pt x="1151" y="237"/>
                  <a:pt x="1084" y="273"/>
                  <a:pt x="1051" y="307"/>
                </a:cubicBezTo>
                <a:cubicBezTo>
                  <a:pt x="1015" y="342"/>
                  <a:pt x="1033" y="327"/>
                  <a:pt x="996" y="354"/>
                </a:cubicBezTo>
                <a:cubicBezTo>
                  <a:pt x="980" y="398"/>
                  <a:pt x="924" y="456"/>
                  <a:pt x="884" y="484"/>
                </a:cubicBezTo>
                <a:cubicBezTo>
                  <a:pt x="867" y="517"/>
                  <a:pt x="870" y="524"/>
                  <a:pt x="837" y="540"/>
                </a:cubicBezTo>
                <a:cubicBezTo>
                  <a:pt x="819" y="548"/>
                  <a:pt x="782" y="559"/>
                  <a:pt x="782" y="559"/>
                </a:cubicBezTo>
                <a:cubicBezTo>
                  <a:pt x="756" y="583"/>
                  <a:pt x="723" y="598"/>
                  <a:pt x="698" y="624"/>
                </a:cubicBezTo>
                <a:cubicBezTo>
                  <a:pt x="659" y="662"/>
                  <a:pt x="601" y="709"/>
                  <a:pt x="549" y="726"/>
                </a:cubicBezTo>
                <a:cubicBezTo>
                  <a:pt x="520" y="744"/>
                  <a:pt x="496" y="771"/>
                  <a:pt x="465" y="782"/>
                </a:cubicBezTo>
                <a:cubicBezTo>
                  <a:pt x="446" y="788"/>
                  <a:pt x="410" y="800"/>
                  <a:pt x="410" y="800"/>
                </a:cubicBezTo>
                <a:cubicBezTo>
                  <a:pt x="348" y="841"/>
                  <a:pt x="314" y="825"/>
                  <a:pt x="233" y="819"/>
                </a:cubicBezTo>
                <a:cubicBezTo>
                  <a:pt x="205" y="809"/>
                  <a:pt x="177" y="800"/>
                  <a:pt x="149" y="791"/>
                </a:cubicBezTo>
                <a:cubicBezTo>
                  <a:pt x="139" y="787"/>
                  <a:pt x="121" y="782"/>
                  <a:pt x="121" y="782"/>
                </a:cubicBezTo>
                <a:cubicBezTo>
                  <a:pt x="93" y="740"/>
                  <a:pt x="76" y="699"/>
                  <a:pt x="47" y="661"/>
                </a:cubicBezTo>
                <a:cubicBezTo>
                  <a:pt x="30" y="614"/>
                  <a:pt x="0" y="581"/>
                  <a:pt x="0" y="531"/>
                </a:cubicBezTo>
              </a:path>
            </a:pathLst>
          </a:custGeom>
          <a:noFill/>
          <a:ln w="9525">
            <a:solidFill>
              <a:srgbClr val="0CFF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4876800" y="2514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E</a:t>
            </a:r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6262688" y="966788"/>
            <a:ext cx="109537" cy="32385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H="1" flipV="1">
            <a:off x="795338" y="1690688"/>
            <a:ext cx="152400" cy="38100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flipV="1">
            <a:off x="3033713" y="5014913"/>
            <a:ext cx="42862" cy="4572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8424863" y="4019550"/>
            <a:ext cx="152400" cy="3810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1219200" y="31242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838200" y="4038600"/>
            <a:ext cx="34290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4724400" y="4038600"/>
            <a:ext cx="33528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838200" y="2133600"/>
            <a:ext cx="37338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5029200" y="2133600"/>
            <a:ext cx="31242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H="1" flipV="1">
            <a:off x="3624263" y="1295400"/>
            <a:ext cx="152400" cy="22860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 flipV="1">
            <a:off x="6248400" y="4695825"/>
            <a:ext cx="152400" cy="1524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304800" y="304800"/>
            <a:ext cx="86363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1A"/>
                </a:solidFill>
              </a:rPr>
              <a:t>electrons </a:t>
            </a:r>
            <a:r>
              <a:rPr lang="en-US" dirty="0">
                <a:solidFill>
                  <a:srgbClr val="FFFF1A"/>
                </a:solidFill>
              </a:rPr>
              <a:t>in trapped orbits </a:t>
            </a:r>
            <a:r>
              <a:rPr lang="en-US" dirty="0" smtClean="0">
                <a:solidFill>
                  <a:srgbClr val="FFFF1A"/>
                </a:solidFill>
              </a:rPr>
              <a:t>radiate the most energy at bounces </a:t>
            </a:r>
            <a:endParaRPr lang="en-US" dirty="0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4098925" y="461168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E</a:t>
            </a: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2498725" y="499268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CFFF0"/>
                </a:solidFill>
              </a:rPr>
              <a:t>e -</a:t>
            </a:r>
            <a:endParaRPr lang="en-US"/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6324600" y="103028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3"/>
                </a:solidFill>
              </a:rPr>
              <a:t>e -</a:t>
            </a:r>
            <a:endParaRPr lang="en-US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 flipH="1">
            <a:off x="7315200" y="1752600"/>
            <a:ext cx="762000" cy="0"/>
          </a:xfrm>
          <a:prstGeom prst="line">
            <a:avLst/>
          </a:prstGeom>
          <a:noFill/>
          <a:ln w="9525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>
            <a:off x="838200" y="4419600"/>
            <a:ext cx="838200" cy="0"/>
          </a:xfrm>
          <a:prstGeom prst="line">
            <a:avLst/>
          </a:prstGeom>
          <a:noFill/>
          <a:ln w="9525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7467600" y="17399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ion</a:t>
            </a:r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914400" y="3962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1A"/>
                </a:solidFill>
              </a:rPr>
              <a:t>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93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plo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8" y="886883"/>
            <a:ext cx="7457472" cy="4675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1916668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7801"/>
                </a:solidFill>
              </a:rPr>
              <a:t>Bz</a:t>
            </a:r>
            <a:endParaRPr lang="en-US" sz="1800" dirty="0">
              <a:solidFill>
                <a:srgbClr val="FF780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554" y="3669268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3366FF"/>
                </a:solidFill>
              </a:rPr>
              <a:t>Ey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6354" y="3048000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Ex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2446" y="31197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228600"/>
            <a:ext cx="7896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Extrapolate  y-profiles to + / - infinity to model single SBL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4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b="5048"/>
          <a:stretch/>
        </p:blipFill>
        <p:spPr bwMode="auto">
          <a:xfrm>
            <a:off x="990600" y="1295400"/>
            <a:ext cx="2856865" cy="1737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5482"/>
          <a:stretch/>
        </p:blipFill>
        <p:spPr bwMode="auto">
          <a:xfrm>
            <a:off x="0" y="685800"/>
            <a:ext cx="4724400" cy="3050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5482"/>
          <a:stretch/>
        </p:blipFill>
        <p:spPr bwMode="auto">
          <a:xfrm>
            <a:off x="4724400" y="685800"/>
            <a:ext cx="441960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4269"/>
          <a:stretch/>
        </p:blipFill>
        <p:spPr bwMode="auto">
          <a:xfrm>
            <a:off x="0" y="3733800"/>
            <a:ext cx="48006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5488"/>
          <a:stretch/>
        </p:blipFill>
        <p:spPr bwMode="auto">
          <a:xfrm>
            <a:off x="4800600" y="3733800"/>
            <a:ext cx="43434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9884" y="152400"/>
            <a:ext cx="5870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Trapped electrons radiate the most power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0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1"/>
            <a:ext cx="7162800" cy="5029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electrons initially at y=100 to 300 just outside the slab field layer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radiate the most energy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5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ggl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347236" cy="3287183"/>
          </a:xfrm>
          <a:prstGeom prst="rect">
            <a:avLst/>
          </a:prstGeom>
        </p:spPr>
      </p:pic>
      <p:pic>
        <p:nvPicPr>
          <p:cNvPr id="3" name="Picture 2" descr="wigglerspec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352800"/>
            <a:ext cx="4648200" cy="3429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4827" r="6307" b="52376"/>
          <a:stretch/>
        </p:blipFill>
        <p:spPr bwMode="auto">
          <a:xfrm>
            <a:off x="4495800" y="3276600"/>
            <a:ext cx="4647883" cy="3505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4158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704727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/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</a:rPr>
              <a:t>enhanced </a:t>
            </a:r>
            <a:r>
              <a:rPr lang="en-US" u="sng" dirty="0" smtClean="0">
                <a:solidFill>
                  <a:srgbClr val="F9FF04"/>
                </a:solidFill>
              </a:rPr>
              <a:t>inverse Compton </a:t>
            </a:r>
            <a:r>
              <a:rPr lang="en-US" u="sng" dirty="0">
                <a:solidFill>
                  <a:srgbClr val="F9FF04"/>
                </a:solidFill>
              </a:rPr>
              <a:t>emission </a:t>
            </a:r>
            <a:r>
              <a:rPr lang="en-US" dirty="0">
                <a:solidFill>
                  <a:srgbClr val="F9FF04"/>
                </a:solidFill>
              </a:rPr>
              <a:t>is expected along </a:t>
            </a:r>
            <a:r>
              <a:rPr lang="en-US" dirty="0" smtClean="0">
                <a:solidFill>
                  <a:srgbClr val="F9FF04"/>
                </a:solidFill>
              </a:rPr>
              <a:t>shear</a:t>
            </a:r>
            <a:r>
              <a:rPr lang="en-US" dirty="0">
                <a:solidFill>
                  <a:srgbClr val="F9FF04"/>
                </a:solidFill>
              </a:rPr>
              <a:t> </a:t>
            </a:r>
            <a:endParaRPr lang="en-US" dirty="0" smtClean="0">
              <a:solidFill>
                <a:srgbClr val="F9FF04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</a:rPr>
              <a:t>boundary due </a:t>
            </a:r>
            <a:r>
              <a:rPr lang="en-US" dirty="0">
                <a:solidFill>
                  <a:srgbClr val="F9FF04"/>
                </a:solidFill>
              </a:rPr>
              <a:t>to the two opposite high-</a:t>
            </a:r>
            <a:r>
              <a:rPr lang="en-US" dirty="0">
                <a:solidFill>
                  <a:srgbClr val="F9FF04"/>
                </a:solidFill>
                <a:latin typeface="Symbol" charset="0"/>
                <a:sym typeface="Symbol" charset="0"/>
              </a:rPr>
              <a:t></a:t>
            </a:r>
            <a:r>
              <a:rPr lang="en-US" dirty="0">
                <a:solidFill>
                  <a:srgbClr val="F9FF04"/>
                </a:solidFill>
              </a:rPr>
              <a:t> electron </a:t>
            </a:r>
            <a:r>
              <a:rPr lang="en-US" dirty="0" smtClean="0">
                <a:solidFill>
                  <a:srgbClr val="F9FF04"/>
                </a:solidFill>
              </a:rPr>
              <a:t>streams</a:t>
            </a:r>
            <a:endParaRPr lang="en-US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776554" y="5024735"/>
            <a:ext cx="73520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SSC </a:t>
            </a:r>
            <a:r>
              <a:rPr lang="en-US" dirty="0">
                <a:solidFill>
                  <a:srgbClr val="F9FF04"/>
                </a:solidFill>
              </a:rPr>
              <a:t>may </a:t>
            </a:r>
            <a:r>
              <a:rPr lang="en-US" dirty="0" smtClean="0">
                <a:solidFill>
                  <a:srgbClr val="F9FF04"/>
                </a:solidFill>
              </a:rPr>
              <a:t>be important to </a:t>
            </a:r>
            <a:r>
              <a:rPr lang="en-US" dirty="0" err="1" smtClean="0">
                <a:solidFill>
                  <a:srgbClr val="F9FF04"/>
                </a:solidFill>
              </a:rPr>
              <a:t>blazar</a:t>
            </a:r>
            <a:r>
              <a:rPr lang="en-US" dirty="0" smtClean="0">
                <a:solidFill>
                  <a:srgbClr val="F9FF04"/>
                </a:solidFill>
              </a:rPr>
              <a:t> and GRB </a:t>
            </a:r>
            <a:r>
              <a:rPr lang="en-US" dirty="0" smtClean="0">
                <a:solidFill>
                  <a:srgbClr val="F9FF04"/>
                </a:solidFill>
              </a:rPr>
              <a:t>emissions</a:t>
            </a:r>
          </a:p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when viewed along the shear boundary</a:t>
            </a:r>
            <a:endParaRPr lang="en-US" dirty="0"/>
          </a:p>
        </p:txBody>
      </p:sp>
      <p:graphicFrame>
        <p:nvGraphicFramePr>
          <p:cNvPr id="37891" name="Object 1"/>
          <p:cNvGraphicFramePr>
            <a:graphicFrameLocks noChangeAspect="1"/>
          </p:cNvGraphicFramePr>
          <p:nvPr/>
        </p:nvGraphicFramePr>
        <p:xfrm>
          <a:off x="0" y="2057400"/>
          <a:ext cx="91440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1" name="Document" r:id="rId3" imgW="5968780" imgH="1282653" progId="Word.Document.12">
                  <p:embed/>
                </p:oleObj>
              </mc:Choice>
              <mc:Fallback>
                <p:oleObj name="Document" r:id="rId3" imgW="5968780" imgH="128265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91440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33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619500"/>
            <a:ext cx="4064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37550" y="4495800"/>
            <a:ext cx="88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9FF04"/>
                </a:solidFill>
              </a:rPr>
              <a:t>5x10</a:t>
            </a:r>
            <a:r>
              <a:rPr lang="en-US" sz="2000" baseline="30000">
                <a:solidFill>
                  <a:srgbClr val="F9FF04"/>
                </a:solidFill>
              </a:rPr>
              <a:t>-3</a:t>
            </a:r>
            <a:endParaRPr lang="en-US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7277" y="3506212"/>
            <a:ext cx="416757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Fluid simulation amplifies </a:t>
            </a:r>
            <a:endParaRPr lang="en-US" dirty="0">
              <a:solidFill>
                <a:srgbClr val="F9FF04"/>
              </a:solidFill>
              <a:latin typeface="Times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seed 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B field via KHI turbulence, 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but 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only up to e</a:t>
            </a:r>
            <a:r>
              <a:rPr lang="en-US" baseline="-25000" dirty="0">
                <a:solidFill>
                  <a:srgbClr val="F9FF04"/>
                </a:solidFill>
                <a:latin typeface="Times" charset="0"/>
              </a:rPr>
              <a:t>B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~5x10</a:t>
            </a:r>
            <a:r>
              <a:rPr lang="en-US" baseline="30000" dirty="0">
                <a:solidFill>
                  <a:srgbClr val="F9FF04"/>
                </a:solidFill>
                <a:latin typeface="Times" charset="0"/>
              </a:rPr>
              <a:t>-</a:t>
            </a:r>
            <a:r>
              <a:rPr lang="en-US" baseline="30000" dirty="0" smtClean="0">
                <a:solidFill>
                  <a:srgbClr val="F9FF04"/>
                </a:solidFill>
                <a:latin typeface="Times" charset="0"/>
              </a:rPr>
              <a:t>3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,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cannot create </a:t>
            </a: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ordered</a:t>
            </a:r>
            <a:endParaRPr lang="en-US" dirty="0" smtClean="0">
              <a:solidFill>
                <a:srgbClr val="F9FF04"/>
              </a:solidFill>
              <a:latin typeface="Times" charset="0"/>
              <a:ea typeface="ＭＳ 明朝" charset="0"/>
              <a:cs typeface="ＭＳ 明朝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Macroscopic fields</a:t>
            </a:r>
            <a:r>
              <a:rPr lang="en-US" dirty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.</a:t>
            </a:r>
          </a:p>
          <a:p>
            <a:pPr algn="ctr">
              <a:defRPr/>
            </a:pPr>
            <a:r>
              <a:rPr lang="en-US" u="sng" dirty="0" smtClean="0">
                <a:solidFill>
                  <a:srgbClr val="F9FF04"/>
                </a:solidFill>
                <a:latin typeface="Times" charset="0"/>
              </a:rPr>
              <a:t>Shear Flow Free Energy is </a:t>
            </a:r>
          </a:p>
          <a:p>
            <a:pPr algn="ctr">
              <a:defRPr/>
            </a:pPr>
            <a:r>
              <a:rPr lang="en-US" u="sng" dirty="0" smtClean="0">
                <a:solidFill>
                  <a:srgbClr val="F9FF04"/>
                </a:solidFill>
                <a:latin typeface="Times" charset="0"/>
              </a:rPr>
              <a:t>thermalized via turbulence</a:t>
            </a:r>
          </a:p>
          <a:p>
            <a:pPr algn="ctr">
              <a:defRPr/>
            </a:pPr>
            <a:r>
              <a:rPr lang="en-US" u="sng" dirty="0" smtClean="0">
                <a:solidFill>
                  <a:srgbClr val="F9FF04"/>
                </a:solidFill>
                <a:latin typeface="Times" charset="0"/>
              </a:rPr>
              <a:t> cascade</a:t>
            </a:r>
            <a:endParaRPr lang="en-US" u="sng" dirty="0">
              <a:latin typeface="Times" charset="0"/>
            </a:endParaRPr>
          </a:p>
        </p:txBody>
      </p:sp>
      <p:pic>
        <p:nvPicPr>
          <p:cNvPr id="2" name="Picture 1" descr="kh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3870291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9529" y="5253335"/>
            <a:ext cx="122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em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kin</a:t>
            </a: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3290"/>
            <a:ext cx="1367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Hydro KHI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152400"/>
            <a:ext cx="1267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MHD KHI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-76200" y="107950"/>
            <a:ext cx="9418456" cy="630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9FF04"/>
                </a:solidFill>
                <a:latin typeface="Times New Roman" charset="0"/>
              </a:rPr>
              <a:t>Optically Thin Synchrotron (OTS) Model of GRB</a:t>
            </a:r>
            <a:endParaRPr lang="en-US" sz="3200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endParaRPr lang="en-US" sz="3200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p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(</a:t>
            </a:r>
            <a:r>
              <a:rPr lang="en-US" sz="3200" dirty="0" err="1">
                <a:solidFill>
                  <a:srgbClr val="F9FF04"/>
                </a:solidFill>
                <a:latin typeface="Symbol" charset="0"/>
                <a:sym typeface="Symbol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)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h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n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/(1+z), where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n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eB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/2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p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mc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e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i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f/2, f=ion fraction.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For example: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If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G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=2p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450, f = 0.9, z = 1 and </a:t>
            </a:r>
          </a:p>
          <a:p>
            <a:pPr>
              <a:defRPr/>
            </a:pP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250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keV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(</a:t>
            </a:r>
            <a:r>
              <a:rPr lang="en-US" sz="3200" i="1" dirty="0" err="1">
                <a:solidFill>
                  <a:srgbClr val="F9FF04"/>
                </a:solidFill>
                <a:latin typeface="Times New Roman" charset="0"/>
              </a:rPr>
              <a:t>Preece</a:t>
            </a:r>
            <a:r>
              <a:rPr lang="en-US" sz="3200" i="1" dirty="0">
                <a:solidFill>
                  <a:srgbClr val="F9FF04"/>
                </a:solidFill>
                <a:latin typeface="Times New Roman" charset="0"/>
              </a:rPr>
              <a:t> et al 2000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), we  obtain</a:t>
            </a:r>
          </a:p>
          <a:p>
            <a:pPr>
              <a:defRPr/>
            </a:pPr>
            <a:r>
              <a:rPr lang="en-US" sz="3200" u="sng" dirty="0">
                <a:solidFill>
                  <a:srgbClr val="FF0000"/>
                </a:solidFill>
                <a:latin typeface="Times New Roman" charset="0"/>
              </a:rPr>
              <a:t>B (in the CM frame) ~2x10</a:t>
            </a:r>
            <a:r>
              <a:rPr lang="en-US" sz="3200" u="sng" baseline="30000" dirty="0">
                <a:solidFill>
                  <a:srgbClr val="FF0000"/>
                </a:solidFill>
                <a:latin typeface="Times New Roman" charset="0"/>
              </a:rPr>
              <a:t>4 </a:t>
            </a:r>
            <a:r>
              <a:rPr lang="en-US" sz="3200" u="sng" dirty="0">
                <a:solidFill>
                  <a:srgbClr val="FF0000"/>
                </a:solidFill>
                <a:latin typeface="Times New Roman" charset="0"/>
              </a:rPr>
              <a:t>G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.  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Using B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/4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p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nm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i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~8%, we obtain ion (~electron)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density </a:t>
            </a:r>
            <a:r>
              <a:rPr lang="en-US" sz="3200" u="sng" dirty="0">
                <a:solidFill>
                  <a:srgbClr val="FF0000"/>
                </a:solidFill>
                <a:latin typeface="Times New Roman" charset="0"/>
              </a:rPr>
              <a:t>n (in the CM frame) ~10</a:t>
            </a:r>
            <a:r>
              <a:rPr lang="en-US" sz="3200" baseline="30000" dirty="0">
                <a:solidFill>
                  <a:srgbClr val="FF0000"/>
                </a:solidFill>
                <a:latin typeface="Times New Roman" charset="0"/>
              </a:rPr>
              <a:t>10</a:t>
            </a:r>
            <a:r>
              <a:rPr lang="en-US" sz="3200" u="sng" dirty="0">
                <a:solidFill>
                  <a:srgbClr val="FF0000"/>
                </a:solidFill>
                <a:latin typeface="Times New Roman" charset="0"/>
              </a:rPr>
              <a:t>/cm</a:t>
            </a:r>
            <a:r>
              <a:rPr lang="en-US" sz="3200" baseline="30000" dirty="0">
                <a:solidFill>
                  <a:srgbClr val="FF0000"/>
                </a:solidFill>
                <a:latin typeface="Times New Roman" charset="0"/>
              </a:rPr>
              <a:t>3</a:t>
            </a:r>
            <a:r>
              <a:rPr lang="en-US" dirty="0">
                <a:solidFill>
                  <a:srgbClr val="F9FF04"/>
                </a:solidFill>
                <a:latin typeface="Times New Roman" charset="0"/>
              </a:rPr>
              <a:t>. </a:t>
            </a:r>
          </a:p>
          <a:p>
            <a:pPr>
              <a:defRPr/>
            </a:pPr>
            <a:endParaRPr lang="en-US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r>
              <a:rPr lang="en-US" sz="2800" i="1" dirty="0" smtClean="0">
                <a:solidFill>
                  <a:srgbClr val="F9FF04"/>
                </a:solidFill>
                <a:latin typeface="Times New Roman" charset="0"/>
              </a:rPr>
              <a:t>These #s </a:t>
            </a:r>
            <a:r>
              <a:rPr lang="en-US" sz="2800" i="1" dirty="0" smtClean="0">
                <a:solidFill>
                  <a:srgbClr val="F9FF04"/>
                </a:solidFill>
                <a:latin typeface="Times New Roman" charset="0"/>
              </a:rPr>
              <a:t>are ~consistent </a:t>
            </a:r>
            <a:r>
              <a:rPr lang="en-US" sz="2800" i="1" dirty="0">
                <a:solidFill>
                  <a:srgbClr val="F9FF04"/>
                </a:solidFill>
                <a:latin typeface="Times New Roman" charset="0"/>
              </a:rPr>
              <a:t>with current observational constraints.</a:t>
            </a:r>
          </a:p>
        </p:txBody>
      </p:sp>
    </p:spTree>
    <p:extLst>
      <p:ext uri="{BB962C8B-B14F-4D97-AF65-F5344CB8AC3E}">
        <p14:creationId xmlns:p14="http://schemas.microsoft.com/office/powerpoint/2010/main" val="3587411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727" y="463690"/>
            <a:ext cx="8088873" cy="5632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			</a:t>
            </a:r>
            <a:r>
              <a:rPr lang="en-US" b="1" dirty="0" smtClean="0">
                <a:solidFill>
                  <a:srgbClr val="FFFF00"/>
                </a:solidFill>
              </a:rPr>
              <a:t>Application to </a:t>
            </a:r>
            <a:r>
              <a:rPr lang="en-US" b="1" dirty="0" err="1" smtClean="0">
                <a:solidFill>
                  <a:srgbClr val="FFFF00"/>
                </a:solidFill>
              </a:rPr>
              <a:t>Blazars</a:t>
            </a:r>
            <a:endParaRPr lang="en-US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For typical bulk </a:t>
            </a:r>
            <a:r>
              <a:rPr lang="en-US" dirty="0">
                <a:solidFill>
                  <a:srgbClr val="FFFF00"/>
                </a:solidFill>
              </a:rPr>
              <a:t>Lorentz factor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FF0000"/>
                </a:solidFill>
              </a:rPr>
              <a:t> ~ 10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</a:rPr>
              <a:t>shear boundary </a:t>
            </a:r>
            <a:r>
              <a:rPr lang="en-US" dirty="0" err="1">
                <a:solidFill>
                  <a:srgbClr val="FFFF00"/>
                </a:solidFill>
              </a:rPr>
              <a:t>energization</a:t>
            </a:r>
            <a:r>
              <a:rPr lang="en-US" dirty="0">
                <a:solidFill>
                  <a:srgbClr val="FFFF00"/>
                </a:solidFill>
              </a:rPr>
              <a:t> scenario predicts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synchrotron </a:t>
            </a:r>
            <a:r>
              <a:rPr lang="en-US" dirty="0">
                <a:solidFill>
                  <a:srgbClr val="FFFF00"/>
                </a:solidFill>
              </a:rPr>
              <a:t>peaks in the IR-optical and EC gamma-ray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peaks </a:t>
            </a:r>
            <a:r>
              <a:rPr lang="en-US" dirty="0">
                <a:solidFill>
                  <a:srgbClr val="FFFF00"/>
                </a:solidFill>
              </a:rPr>
              <a:t>up to the </a:t>
            </a:r>
            <a:r>
              <a:rPr lang="en-US" dirty="0" err="1">
                <a:solidFill>
                  <a:srgbClr val="FFFF00"/>
                </a:solidFill>
              </a:rPr>
              <a:t>GeV</a:t>
            </a:r>
            <a:r>
              <a:rPr lang="en-US" dirty="0">
                <a:solidFill>
                  <a:srgbClr val="FFFF00"/>
                </a:solidFill>
              </a:rPr>
              <a:t> regime, </a:t>
            </a:r>
            <a:r>
              <a:rPr lang="en-US" dirty="0" smtClean="0">
                <a:solidFill>
                  <a:srgbClr val="FFFF00"/>
                </a:solidFill>
              </a:rPr>
              <a:t>as </a:t>
            </a:r>
            <a:r>
              <a:rPr lang="en-US" dirty="0">
                <a:solidFill>
                  <a:srgbClr val="FFFF00"/>
                </a:solidFill>
              </a:rPr>
              <a:t>observed </a:t>
            </a:r>
            <a:r>
              <a:rPr lang="en-US" dirty="0" smtClean="0">
                <a:solidFill>
                  <a:srgbClr val="FFFF00"/>
                </a:solidFill>
              </a:rPr>
              <a:t>in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LSP </a:t>
            </a:r>
            <a:r>
              <a:rPr lang="en-US" dirty="0" err="1">
                <a:solidFill>
                  <a:srgbClr val="FF0000"/>
                </a:solidFill>
              </a:rPr>
              <a:t>blazars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>
                <a:solidFill>
                  <a:srgbClr val="FFFF00"/>
                </a:solidFill>
              </a:rPr>
              <a:t>along with SSC-dominated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hard </a:t>
            </a:r>
            <a:r>
              <a:rPr lang="en-US" dirty="0">
                <a:solidFill>
                  <a:srgbClr val="FFFF00"/>
                </a:solidFill>
              </a:rPr>
              <a:t>X-ray and soft gamma-ray emission, peaking around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~ few MeV.  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However</a:t>
            </a:r>
            <a:r>
              <a:rPr lang="en-US" dirty="0">
                <a:solidFill>
                  <a:srgbClr val="FFFF00"/>
                </a:solidFill>
              </a:rPr>
              <a:t>, applying this scenario to high-frequency-peaked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00FE"/>
                </a:solidFill>
              </a:rPr>
              <a:t>BL </a:t>
            </a:r>
            <a:r>
              <a:rPr lang="en-US" dirty="0">
                <a:solidFill>
                  <a:srgbClr val="FF00FE"/>
                </a:solidFill>
              </a:rPr>
              <a:t>Lac objects (HBLs</a:t>
            </a:r>
            <a:r>
              <a:rPr lang="en-US" dirty="0">
                <a:solidFill>
                  <a:srgbClr val="FFFF00"/>
                </a:solidFill>
              </a:rPr>
              <a:t>) with observed synchrotron peak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frequencies </a:t>
            </a:r>
            <a:r>
              <a:rPr lang="en-US" dirty="0">
                <a:solidFill>
                  <a:srgbClr val="FFFF00"/>
                </a:solidFill>
              </a:rPr>
              <a:t>of n ~ 10</a:t>
            </a:r>
            <a:r>
              <a:rPr lang="en-US" baseline="30000" dirty="0">
                <a:solidFill>
                  <a:srgbClr val="FFFF00"/>
                </a:solidFill>
              </a:rPr>
              <a:t>17</a:t>
            </a:r>
            <a:r>
              <a:rPr lang="en-US" dirty="0">
                <a:solidFill>
                  <a:srgbClr val="FFFF00"/>
                </a:solidFill>
              </a:rPr>
              <a:t> Hz would require bulk </a:t>
            </a:r>
            <a:r>
              <a:rPr lang="en-US" dirty="0" smtClean="0">
                <a:solidFill>
                  <a:srgbClr val="FFFF00"/>
                </a:solidFill>
              </a:rPr>
              <a:t>Lorentz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Factors </a:t>
            </a:r>
            <a:r>
              <a:rPr lang="en-US" dirty="0" smtClean="0">
                <a:solidFill>
                  <a:srgbClr val="FF00FE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FE"/>
                </a:solidFill>
              </a:rPr>
              <a:t> &gt;&gt;10 </a:t>
            </a:r>
            <a:r>
              <a:rPr lang="en-US" dirty="0">
                <a:solidFill>
                  <a:srgbClr val="FFFF00"/>
                </a:solidFill>
              </a:rPr>
              <a:t>inferred </a:t>
            </a:r>
            <a:r>
              <a:rPr lang="en-US" dirty="0" smtClean="0">
                <a:solidFill>
                  <a:srgbClr val="FFFF00"/>
                </a:solidFill>
              </a:rPr>
              <a:t>for </a:t>
            </a:r>
            <a:r>
              <a:rPr lang="en-US" dirty="0" err="1">
                <a:solidFill>
                  <a:srgbClr val="FFFF00"/>
                </a:solidFill>
              </a:rPr>
              <a:t>blazars</a:t>
            </a:r>
            <a:r>
              <a:rPr lang="en-US" dirty="0">
                <a:solidFill>
                  <a:srgbClr val="FFFF00"/>
                </a:solidFill>
              </a:rPr>
              <a:t> in general, </a:t>
            </a:r>
            <a:r>
              <a:rPr lang="en-US" dirty="0">
                <a:solidFill>
                  <a:srgbClr val="FF00FE"/>
                </a:solidFill>
              </a:rPr>
              <a:t>unless the </a:t>
            </a:r>
            <a:endParaRPr lang="en-US" dirty="0" smtClean="0">
              <a:solidFill>
                <a:srgbClr val="FF00FE"/>
              </a:solidFill>
            </a:endParaRPr>
          </a:p>
          <a:p>
            <a:r>
              <a:rPr lang="en-US" dirty="0" smtClean="0">
                <a:solidFill>
                  <a:srgbClr val="FF00FE"/>
                </a:solidFill>
              </a:rPr>
              <a:t>magnetic </a:t>
            </a:r>
            <a:r>
              <a:rPr lang="en-US" dirty="0">
                <a:solidFill>
                  <a:srgbClr val="FF00FE"/>
                </a:solidFill>
              </a:rPr>
              <a:t>field in the </a:t>
            </a:r>
            <a:r>
              <a:rPr lang="en-US" dirty="0" smtClean="0">
                <a:solidFill>
                  <a:srgbClr val="FF00FE"/>
                </a:solidFill>
              </a:rPr>
              <a:t>CM frame </a:t>
            </a:r>
            <a:r>
              <a:rPr lang="en-US" dirty="0">
                <a:solidFill>
                  <a:srgbClr val="FF00FE"/>
                </a:solidFill>
              </a:rPr>
              <a:t>is &gt;&gt; Gauss. </a:t>
            </a:r>
            <a:endParaRPr lang="en-US" dirty="0">
              <a:solidFill>
                <a:srgbClr val="FF00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760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76200" y="76200"/>
            <a:ext cx="9417963" cy="65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9FF04"/>
                </a:solidFill>
                <a:latin typeface="Times" charset="0"/>
              </a:rPr>
              <a:t>			</a:t>
            </a:r>
            <a:r>
              <a:rPr lang="en-US" b="1" dirty="0" smtClean="0">
                <a:solidFill>
                  <a:srgbClr val="F9FF04"/>
                </a:solidFill>
                <a:latin typeface="Times" charset="0"/>
              </a:rPr>
              <a:t>    </a:t>
            </a:r>
            <a:r>
              <a:rPr lang="en-US" sz="2800" b="1" dirty="0" smtClean="0">
                <a:solidFill>
                  <a:srgbClr val="F9FF04"/>
                </a:solidFill>
                <a:latin typeface="Times" charset="0"/>
              </a:rPr>
              <a:t>Summary </a:t>
            </a:r>
            <a:r>
              <a:rPr lang="en-US" sz="2800" b="1" dirty="0">
                <a:solidFill>
                  <a:srgbClr val="F9FF04"/>
                </a:solidFill>
                <a:latin typeface="Times" charset="0"/>
              </a:rPr>
              <a:t>and </a:t>
            </a:r>
            <a:r>
              <a:rPr lang="en-US" sz="2800" b="1" dirty="0" smtClean="0">
                <a:solidFill>
                  <a:srgbClr val="F9FF04"/>
                </a:solidFill>
                <a:latin typeface="Times" charset="0"/>
              </a:rPr>
              <a:t>Conclusions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AutoNum type="arabicPeriod"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PIC simulations show efficient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ordered EM field creation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and </a:t>
            </a:r>
            <a:r>
              <a:rPr lang="en-US" sz="2800" dirty="0" err="1" smtClean="0">
                <a:solidFill>
                  <a:srgbClr val="F9FF04"/>
                </a:solidFill>
                <a:latin typeface="Times" charset="0"/>
              </a:rPr>
              <a:t>nonthermal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particle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energization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at relativistic SBL.	</a:t>
            </a:r>
          </a:p>
          <a:p>
            <a:pPr marL="0" indent="0"/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3.  Ion-dominated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SBL generate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monopolar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slab of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d.c.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r>
              <a:rPr lang="en-US" sz="2800" dirty="0">
                <a:solidFill>
                  <a:srgbClr val="F9FF04"/>
                </a:solidFill>
              </a:rPr>
              <a:t>	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field. 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Ion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vacuum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gap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created at the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SBL inhibits</a:t>
            </a:r>
          </a:p>
          <a:p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turbulent mixing and sustains opposing laminar flows.</a:t>
            </a:r>
          </a:p>
          <a:p>
            <a:pPr>
              <a:buFont typeface="Times" charset="0"/>
              <a:buNone/>
            </a:pP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4.	Electrons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are energized to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~ ion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kinetic energy</a:t>
            </a: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but no power-law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tail in pure e-ion flows.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AutoNum type="arabicPeriod" startAt="6"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Hybrid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e+e-ion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SBL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generates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monopolar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d.c.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fields </a:t>
            </a: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plus EM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waves. Hybrid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SBL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accelerates </a:t>
            </a:r>
            <a:r>
              <a:rPr lang="en-US" sz="2800" dirty="0" err="1" smtClean="0">
                <a:solidFill>
                  <a:srgbClr val="F9FF04"/>
                </a:solidFill>
                <a:latin typeface="Times" charset="0"/>
              </a:rPr>
              <a:t>nonthermal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 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electron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to form hard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power-law tail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out to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&gt; </a:t>
            </a:r>
            <a:endParaRPr lang="en-US" sz="2800" dirty="0" smtClean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10</a:t>
            </a:r>
            <a:r>
              <a:rPr lang="ja-JP" altLang="en-US" sz="2800" dirty="0">
                <a:solidFill>
                  <a:srgbClr val="F9FF04"/>
                </a:solidFill>
                <a:latin typeface="Times" charset="0"/>
              </a:rPr>
              <a:t>’</a:t>
            </a:r>
            <a:r>
              <a:rPr lang="en-US" altLang="ja-JP" sz="2800" dirty="0">
                <a:solidFill>
                  <a:srgbClr val="F9FF04"/>
                </a:solidFill>
                <a:latin typeface="Times" charset="0"/>
              </a:rPr>
              <a:t>s of </a:t>
            </a:r>
            <a:r>
              <a:rPr lang="en-US" altLang="ja-JP" sz="2800" dirty="0" err="1">
                <a:solidFill>
                  <a:srgbClr val="F9FF04"/>
                </a:solidFill>
                <a:latin typeface="Times" charset="0"/>
              </a:rPr>
              <a:t>GeV</a:t>
            </a:r>
            <a:r>
              <a:rPr lang="en-US" altLang="ja-JP" sz="2800" dirty="0">
                <a:solidFill>
                  <a:srgbClr val="F9FF04"/>
                </a:solidFill>
                <a:latin typeface="Times" charset="0"/>
              </a:rPr>
              <a:t>.</a:t>
            </a:r>
          </a:p>
          <a:p>
            <a:pPr>
              <a:buFont typeface="Times" charset="0"/>
              <a:buAutoNum type="arabicPeriod" startAt="7"/>
            </a:pP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Highest energy electrons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may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radiate </a:t>
            </a:r>
            <a:r>
              <a:rPr lang="en-US" sz="2800" u="sng" dirty="0" smtClean="0">
                <a:solidFill>
                  <a:srgbClr val="F9FF04"/>
                </a:solidFill>
                <a:latin typeface="Times" charset="0"/>
              </a:rPr>
              <a:t>coherent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radiation </a:t>
            </a:r>
          </a:p>
          <a:p>
            <a:pPr marL="0" indent="0"/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     with broad spectrum and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rapid variability.</a:t>
            </a:r>
          </a:p>
          <a:p>
            <a:pPr marL="0" indent="0"/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8.  SBL Radiation can be more narrowly beamed than 1/</a:t>
            </a:r>
            <a:r>
              <a:rPr lang="en-US" sz="2800" dirty="0" smtClean="0">
                <a:solidFill>
                  <a:srgbClr val="F9FF04"/>
                </a:solidFill>
                <a:latin typeface="Symbol" charset="2"/>
                <a:cs typeface="Symbol" charset="2"/>
              </a:rPr>
              <a:t>G</a:t>
            </a:r>
            <a:endParaRPr lang="en-US" sz="2800" dirty="0" smtClean="0">
              <a:solidFill>
                <a:srgbClr val="F9FF04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953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8800" b="5639"/>
          <a:stretch/>
        </p:blipFill>
        <p:spPr bwMode="auto">
          <a:xfrm>
            <a:off x="2971800" y="4343400"/>
            <a:ext cx="289560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run186-logbzfft^2-kx-ky-t100b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 b="-10182"/>
          <a:stretch/>
        </p:blipFill>
        <p:spPr>
          <a:xfrm>
            <a:off x="4364182" y="0"/>
            <a:ext cx="4779818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41910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0557" y="17526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6640" y="-76200"/>
            <a:ext cx="1222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log(B</a:t>
            </a:r>
            <a:r>
              <a:rPr lang="en-US" baseline="-25000" dirty="0" smtClean="0"/>
              <a:t>k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 descr="run186-bzFFT-kx-ky-t100b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 b="-8727"/>
          <a:stretch/>
        </p:blipFill>
        <p:spPr>
          <a:xfrm>
            <a:off x="0" y="0"/>
            <a:ext cx="4525818" cy="497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0" y="-76200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1148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64725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5100935"/>
            <a:ext cx="117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kx</a:t>
            </a:r>
            <a:r>
              <a:rPr lang="en-US" baseline="-25000" dirty="0" smtClean="0"/>
              <a:t>(y512)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16495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026"/>
          <p:cNvSpPr txBox="1">
            <a:spLocks noChangeArrowheads="1"/>
          </p:cNvSpPr>
          <p:nvPr/>
        </p:nvSpPr>
        <p:spPr bwMode="auto">
          <a:xfrm>
            <a:off x="241300" y="76200"/>
            <a:ext cx="876458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>
                <a:solidFill>
                  <a:srgbClr val="F9FF04"/>
                </a:solidFill>
                <a:latin typeface="Times" charset="0"/>
              </a:rPr>
              <a:t>In pure e+e- case, linear growth of transverse </a:t>
            </a:r>
          </a:p>
          <a:p>
            <a:pPr algn="ctr"/>
            <a:r>
              <a:rPr lang="en-US" sz="2800" b="1">
                <a:solidFill>
                  <a:srgbClr val="F9FF04"/>
                </a:solidFill>
                <a:latin typeface="Times" charset="0"/>
              </a:rPr>
              <a:t>EM fields is consistent with </a:t>
            </a:r>
          </a:p>
          <a:p>
            <a:pPr algn="ctr"/>
            <a:r>
              <a:rPr lang="en-US" sz="2800" b="1" u="sng">
                <a:solidFill>
                  <a:srgbClr val="F9FF04"/>
                </a:solidFill>
                <a:latin typeface="Times" charset="0"/>
              </a:rPr>
              <a:t>oblique Weibel modes</a:t>
            </a:r>
            <a:r>
              <a:rPr lang="en-US" sz="2800" b="1">
                <a:solidFill>
                  <a:srgbClr val="F9FF04"/>
                </a:solidFill>
                <a:latin typeface="Times" charset="0"/>
              </a:rPr>
              <a:t> due to interface-crossing</a:t>
            </a:r>
          </a:p>
          <a:p>
            <a:pPr algn="ctr"/>
            <a:r>
              <a:rPr lang="en-US" sz="2800" b="1">
                <a:solidFill>
                  <a:srgbClr val="F9FF04"/>
                </a:solidFill>
                <a:latin typeface="Times" charset="0"/>
              </a:rPr>
              <a:t>streaming instabilities</a:t>
            </a:r>
          </a:p>
          <a:p>
            <a:pPr algn="ctr"/>
            <a:endParaRPr lang="en-US" sz="2200" b="1">
              <a:solidFill>
                <a:srgbClr val="F9FF04"/>
              </a:solidFill>
              <a:latin typeface="Times" charset="0"/>
            </a:endParaRPr>
          </a:p>
        </p:txBody>
      </p:sp>
      <p:sp>
        <p:nvSpPr>
          <p:cNvPr id="51203" name="Line 1027"/>
          <p:cNvSpPr>
            <a:spLocks noChangeShapeType="1"/>
          </p:cNvSpPr>
          <p:nvPr/>
        </p:nvSpPr>
        <p:spPr bwMode="auto">
          <a:xfrm flipH="1">
            <a:off x="2514600" y="5638800"/>
            <a:ext cx="76200" cy="304800"/>
          </a:xfrm>
          <a:prstGeom prst="line">
            <a:avLst/>
          </a:prstGeom>
          <a:noFill/>
          <a:ln w="9525">
            <a:solidFill>
              <a:srgbClr val="010B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9155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t="14548" r="6401" b="4364"/>
          <a:stretch>
            <a:fillRect/>
          </a:stretch>
        </p:blipFill>
        <p:spPr bwMode="auto">
          <a:xfrm>
            <a:off x="4648200" y="2444750"/>
            <a:ext cx="43434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r="4800" b="4364"/>
          <a:stretch>
            <a:fillRect/>
          </a:stretch>
        </p:blipFill>
        <p:spPr bwMode="auto">
          <a:xfrm>
            <a:off x="152400" y="2438400"/>
            <a:ext cx="44958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1030"/>
          <p:cNvSpPr txBox="1">
            <a:spLocks noChangeArrowheads="1"/>
          </p:cNvSpPr>
          <p:nvPr/>
        </p:nvSpPr>
        <p:spPr bwMode="auto">
          <a:xfrm>
            <a:off x="2270125" y="29352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020C"/>
                </a:solidFill>
              </a:rPr>
              <a:t>E</a:t>
            </a:r>
            <a:r>
              <a:rPr lang="en-US" baseline="-25000">
                <a:solidFill>
                  <a:srgbClr val="FF020C"/>
                </a:solidFill>
              </a:rPr>
              <a:t>particle</a:t>
            </a:r>
            <a:endParaRPr lang="en-US"/>
          </a:p>
        </p:txBody>
      </p:sp>
      <p:sp>
        <p:nvSpPr>
          <p:cNvPr id="51207" name="Text Box 1031"/>
          <p:cNvSpPr txBox="1">
            <a:spLocks noChangeArrowheads="1"/>
          </p:cNvSpPr>
          <p:nvPr/>
        </p:nvSpPr>
        <p:spPr bwMode="auto">
          <a:xfrm>
            <a:off x="1676400" y="5791200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10BFF"/>
                </a:solidFill>
              </a:rPr>
              <a:t>E</a:t>
            </a:r>
            <a:r>
              <a:rPr lang="en-US" baseline="-25000">
                <a:solidFill>
                  <a:srgbClr val="010BFF"/>
                </a:solidFill>
              </a:rPr>
              <a:t>field</a:t>
            </a:r>
            <a:endParaRPr lang="en-US"/>
          </a:p>
        </p:txBody>
      </p:sp>
      <p:sp>
        <p:nvSpPr>
          <p:cNvPr id="51208" name="Text Box 1032"/>
          <p:cNvSpPr txBox="1">
            <a:spLocks noChangeArrowheads="1"/>
          </p:cNvSpPr>
          <p:nvPr/>
        </p:nvSpPr>
        <p:spPr bwMode="auto">
          <a:xfrm>
            <a:off x="6765925" y="2895600"/>
            <a:ext cx="108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7FF23"/>
                </a:solidFill>
              </a:rPr>
              <a:t>E</a:t>
            </a:r>
            <a:r>
              <a:rPr lang="en-US" baseline="-25000">
                <a:solidFill>
                  <a:srgbClr val="07FF23"/>
                </a:solidFill>
              </a:rPr>
              <a:t>pariticle</a:t>
            </a:r>
            <a:endParaRPr lang="en-US"/>
          </a:p>
        </p:txBody>
      </p:sp>
      <p:sp>
        <p:nvSpPr>
          <p:cNvPr id="51209" name="Text Box 1033"/>
          <p:cNvSpPr txBox="1">
            <a:spLocks noChangeArrowheads="1"/>
          </p:cNvSpPr>
          <p:nvPr/>
        </p:nvSpPr>
        <p:spPr bwMode="auto">
          <a:xfrm>
            <a:off x="7010400" y="5867400"/>
            <a:ext cx="85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00FE"/>
                </a:solidFill>
              </a:rPr>
              <a:t>E</a:t>
            </a:r>
            <a:r>
              <a:rPr lang="en-US" baseline="-25000">
                <a:solidFill>
                  <a:srgbClr val="FF00FE"/>
                </a:solidFill>
              </a:rPr>
              <a:t>field</a:t>
            </a:r>
            <a:endParaRPr lang="en-US"/>
          </a:p>
        </p:txBody>
      </p:sp>
      <p:sp>
        <p:nvSpPr>
          <p:cNvPr id="51210" name="Text Box 1034"/>
          <p:cNvSpPr txBox="1">
            <a:spLocks noChangeArrowheads="1"/>
          </p:cNvSpPr>
          <p:nvPr/>
        </p:nvSpPr>
        <p:spPr bwMode="auto">
          <a:xfrm>
            <a:off x="1371600" y="1905000"/>
            <a:ext cx="2664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P-</a:t>
            </a:r>
            <a:r>
              <a:rPr lang="en-US" dirty="0" smtClean="0">
                <a:solidFill>
                  <a:srgbClr val="F9FF04"/>
                </a:solidFill>
              </a:rPr>
              <a:t>mode (</a:t>
            </a:r>
            <a:r>
              <a:rPr lang="en-US" dirty="0" err="1" smtClean="0">
                <a:solidFill>
                  <a:srgbClr val="F9FF04"/>
                </a:solidFill>
              </a:rPr>
              <a:t>x,y</a:t>
            </a:r>
            <a:r>
              <a:rPr lang="en-US" dirty="0" smtClean="0">
                <a:solidFill>
                  <a:srgbClr val="F9FF04"/>
                </a:solidFill>
              </a:rPr>
              <a:t>) </a:t>
            </a:r>
            <a:r>
              <a:rPr lang="en-US" dirty="0">
                <a:solidFill>
                  <a:srgbClr val="F9FF04"/>
                </a:solidFill>
              </a:rPr>
              <a:t>only</a:t>
            </a:r>
            <a:endParaRPr lang="en-US" dirty="0"/>
          </a:p>
        </p:txBody>
      </p:sp>
      <p:sp>
        <p:nvSpPr>
          <p:cNvPr id="51211" name="Text Box 1035"/>
          <p:cNvSpPr txBox="1">
            <a:spLocks noChangeArrowheads="1"/>
          </p:cNvSpPr>
          <p:nvPr/>
        </p:nvSpPr>
        <p:spPr bwMode="auto">
          <a:xfrm>
            <a:off x="5638800" y="1905000"/>
            <a:ext cx="2539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T-</a:t>
            </a:r>
            <a:r>
              <a:rPr lang="en-US" dirty="0" smtClean="0">
                <a:solidFill>
                  <a:srgbClr val="F9FF04"/>
                </a:solidFill>
              </a:rPr>
              <a:t>mode (</a:t>
            </a:r>
            <a:r>
              <a:rPr lang="en-US" dirty="0" err="1" smtClean="0">
                <a:solidFill>
                  <a:srgbClr val="F9FF04"/>
                </a:solidFill>
              </a:rPr>
              <a:t>y,z</a:t>
            </a:r>
            <a:r>
              <a:rPr lang="en-US" dirty="0" smtClean="0">
                <a:solidFill>
                  <a:srgbClr val="F9FF04"/>
                </a:solidFill>
              </a:rPr>
              <a:t>) </a:t>
            </a:r>
            <a:r>
              <a:rPr lang="en-US" dirty="0">
                <a:solidFill>
                  <a:srgbClr val="F9FF04"/>
                </a:solidFill>
              </a:rPr>
              <a:t>only</a:t>
            </a:r>
            <a:endParaRPr lang="en-US" dirty="0"/>
          </a:p>
        </p:txBody>
      </p:sp>
      <p:sp>
        <p:nvSpPr>
          <p:cNvPr id="51212" name="Text Box 1036"/>
          <p:cNvSpPr txBox="1">
            <a:spLocks noChangeArrowheads="1"/>
          </p:cNvSpPr>
          <p:nvPr/>
        </p:nvSpPr>
        <p:spPr bwMode="auto">
          <a:xfrm>
            <a:off x="3352800" y="6248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t</a:t>
            </a:r>
            <a:r>
              <a:rPr lang="en-US">
                <a:latin typeface="Symbol" charset="0"/>
              </a:rPr>
              <a:t>w</a:t>
            </a:r>
            <a:r>
              <a:rPr lang="en-US" baseline="-25000"/>
              <a:t>e</a:t>
            </a:r>
            <a:endParaRPr lang="en-US"/>
          </a:p>
        </p:txBody>
      </p:sp>
      <p:sp>
        <p:nvSpPr>
          <p:cNvPr id="51213" name="Text Box 1037"/>
          <p:cNvSpPr txBox="1">
            <a:spLocks noChangeArrowheads="1"/>
          </p:cNvSpPr>
          <p:nvPr/>
        </p:nvSpPr>
        <p:spPr bwMode="auto">
          <a:xfrm>
            <a:off x="7924800" y="62484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t</a:t>
            </a:r>
            <a:r>
              <a:rPr lang="en-US">
                <a:latin typeface="Symbol" charset="0"/>
              </a:rPr>
              <a:t>w</a:t>
            </a:r>
            <a:r>
              <a:rPr lang="en-US" baseline="-25000"/>
              <a:t>e</a:t>
            </a:r>
            <a:endParaRPr lang="en-US"/>
          </a:p>
        </p:txBody>
      </p:sp>
      <p:pic>
        <p:nvPicPr>
          <p:cNvPr id="49165" name="Picture 10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r="4800" b="4364"/>
          <a:stretch>
            <a:fillRect/>
          </a:stretch>
        </p:blipFill>
        <p:spPr bwMode="auto">
          <a:xfrm>
            <a:off x="2057400" y="3427413"/>
            <a:ext cx="2360613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Line 1039"/>
          <p:cNvSpPr>
            <a:spLocks noChangeShapeType="1"/>
          </p:cNvSpPr>
          <p:nvPr/>
        </p:nvSpPr>
        <p:spPr bwMode="auto">
          <a:xfrm flipV="1">
            <a:off x="990600" y="3429000"/>
            <a:ext cx="1371600" cy="2743200"/>
          </a:xfrm>
          <a:prstGeom prst="line">
            <a:avLst/>
          </a:prstGeom>
          <a:noFill/>
          <a:ln w="9525">
            <a:solidFill>
              <a:srgbClr val="010B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16" name="Line 1040"/>
          <p:cNvSpPr>
            <a:spLocks noChangeShapeType="1"/>
          </p:cNvSpPr>
          <p:nvPr/>
        </p:nvSpPr>
        <p:spPr bwMode="auto">
          <a:xfrm flipV="1">
            <a:off x="990600" y="5486400"/>
            <a:ext cx="3276600" cy="762000"/>
          </a:xfrm>
          <a:prstGeom prst="line">
            <a:avLst/>
          </a:prstGeom>
          <a:noFill/>
          <a:ln w="9525">
            <a:solidFill>
              <a:srgbClr val="010B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9168" name="Picture 10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r="4800" b="4364"/>
          <a:stretch>
            <a:fillRect/>
          </a:stretch>
        </p:blipFill>
        <p:spPr bwMode="auto">
          <a:xfrm>
            <a:off x="6629400" y="3346450"/>
            <a:ext cx="228441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8" name="Line 1042"/>
          <p:cNvSpPr>
            <a:spLocks noChangeShapeType="1"/>
          </p:cNvSpPr>
          <p:nvPr/>
        </p:nvSpPr>
        <p:spPr bwMode="auto">
          <a:xfrm flipV="1">
            <a:off x="5486400" y="3505200"/>
            <a:ext cx="1371600" cy="2743200"/>
          </a:xfrm>
          <a:prstGeom prst="line">
            <a:avLst/>
          </a:prstGeom>
          <a:noFill/>
          <a:ln w="9525">
            <a:solidFill>
              <a:srgbClr val="FF00FE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19" name="Line 1043"/>
          <p:cNvSpPr>
            <a:spLocks noChangeShapeType="1"/>
          </p:cNvSpPr>
          <p:nvPr/>
        </p:nvSpPr>
        <p:spPr bwMode="auto">
          <a:xfrm flipH="1">
            <a:off x="5715000" y="5410200"/>
            <a:ext cx="2971800" cy="762000"/>
          </a:xfrm>
          <a:prstGeom prst="line">
            <a:avLst/>
          </a:prstGeom>
          <a:noFill/>
          <a:ln w="9525">
            <a:solidFill>
              <a:srgbClr val="FF00FE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8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668588" y="0"/>
            <a:ext cx="4188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100% e-ion, </a:t>
            </a:r>
            <a:r>
              <a:rPr lang="en-US" dirty="0">
                <a:solidFill>
                  <a:srgbClr val="F9FF04"/>
                </a:solidFill>
              </a:rPr>
              <a:t>Evolution of </a:t>
            </a:r>
            <a:r>
              <a:rPr lang="en-US" dirty="0" err="1">
                <a:solidFill>
                  <a:srgbClr val="F9FF04"/>
                </a:solidFill>
              </a:rPr>
              <a:t>fe</a:t>
            </a:r>
            <a:r>
              <a:rPr lang="en-US" dirty="0">
                <a:solidFill>
                  <a:srgbClr val="F9FF04"/>
                </a:solidFill>
              </a:rPr>
              <a:t>, fi 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3400" y="1447800"/>
            <a:ext cx="992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r>
              <a:rPr lang="en-US" dirty="0">
                <a:solidFill>
                  <a:srgbClr val="F9FF04"/>
                </a:solidFill>
              </a:rPr>
              <a:t>=</a:t>
            </a:r>
            <a:r>
              <a:rPr lang="en-US" dirty="0" smtClean="0">
                <a:solidFill>
                  <a:srgbClr val="F9FF04"/>
                </a:solidFill>
              </a:rPr>
              <a:t>15</a:t>
            </a:r>
            <a:endParaRPr lang="en-US" dirty="0"/>
          </a:p>
        </p:txBody>
      </p:sp>
      <p:pic>
        <p:nvPicPr>
          <p:cNvPr id="59395" name="Picture 14" descr="run186-logf1-loggam-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0811"/>
          <a:stretch>
            <a:fillRect/>
          </a:stretch>
        </p:blipFill>
        <p:spPr bwMode="auto">
          <a:xfrm>
            <a:off x="1585913" y="457200"/>
            <a:ext cx="34432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5" descr="run186-logf2-loggam2-4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2893"/>
          <a:stretch>
            <a:fillRect/>
          </a:stretch>
        </p:blipFill>
        <p:spPr bwMode="auto">
          <a:xfrm>
            <a:off x="5029200" y="45720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6" descr="run186-fe-px1-px4-sumlin-t8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18730"/>
          <a:stretch>
            <a:fillRect/>
          </a:stretch>
        </p:blipFill>
        <p:spPr bwMode="auto">
          <a:xfrm>
            <a:off x="1600200" y="3684588"/>
            <a:ext cx="3429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7" descr="run186-fi-px2-px3-sumlin-t8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2893"/>
          <a:stretch>
            <a:fillRect/>
          </a:stretch>
        </p:blipFill>
        <p:spPr bwMode="auto">
          <a:xfrm>
            <a:off x="5029200" y="3581400"/>
            <a:ext cx="3429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8077200" y="64008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</a:t>
            </a:r>
            <a:r>
              <a:rPr lang="en-US" baseline="-25000"/>
              <a:t>x</a:t>
            </a:r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7996238" y="3200400"/>
            <a:ext cx="309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Symbol" charset="0"/>
                <a:sym typeface="Symbol" charset="0"/>
              </a:rPr>
              <a:t></a:t>
            </a:r>
            <a:endParaRPr lang="en-US"/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1957388" y="546100"/>
            <a:ext cx="70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e</a:t>
            </a:r>
            <a:r>
              <a:rPr lang="en-US"/>
              <a:t>(</a:t>
            </a:r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/>
              <a:t>)</a:t>
            </a:r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912938" y="3733800"/>
            <a:ext cx="8630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f</a:t>
            </a:r>
            <a:r>
              <a:rPr lang="en-US" baseline="-25000" dirty="0" err="1"/>
              <a:t>e</a:t>
            </a:r>
            <a:r>
              <a:rPr lang="en-US" dirty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5376863" y="51752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i</a:t>
            </a:r>
            <a:r>
              <a:rPr lang="en-US"/>
              <a:t>(</a:t>
            </a:r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/>
              <a:t>)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5410200" y="3657600"/>
            <a:ext cx="7945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f</a:t>
            </a:r>
            <a:r>
              <a:rPr lang="en-US" baseline="-25000" dirty="0"/>
              <a:t>i</a:t>
            </a:r>
            <a:r>
              <a:rPr lang="en-US" dirty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136525" y="3505200"/>
            <a:ext cx="144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t</a:t>
            </a:r>
            <a:r>
              <a:rPr lang="en-US" dirty="0" err="1">
                <a:solidFill>
                  <a:srgbClr val="F9FF04"/>
                </a:solidFill>
                <a:latin typeface="Symbol" charset="0"/>
                <a:sym typeface="Symbol" charset="0"/>
              </a:rPr>
              <a:t></a:t>
            </a:r>
            <a:r>
              <a:rPr lang="en-US" baseline="-25000" dirty="0" err="1">
                <a:solidFill>
                  <a:srgbClr val="F9FF04"/>
                </a:solidFill>
              </a:rPr>
              <a:t>e</a:t>
            </a:r>
            <a:r>
              <a:rPr lang="en-US" dirty="0">
                <a:solidFill>
                  <a:srgbClr val="F9FF04"/>
                </a:solidFill>
              </a:rPr>
              <a:t>=8000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57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29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.  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568700" y="29718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556000" y="62484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 flipV="1">
            <a:off x="1612900" y="12192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1600200" y="44958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1600200" y="12192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581400" y="29718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3581400" y="3810000"/>
            <a:ext cx="45720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581400" y="5334000"/>
            <a:ext cx="45720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8153400" y="29718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1600200" y="12192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6235700" y="1219200"/>
            <a:ext cx="19050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 flipV="1">
            <a:off x="1600200" y="2133600"/>
            <a:ext cx="1981200" cy="16764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1600200" y="35814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4648200" y="4572000"/>
            <a:ext cx="13716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H="1">
            <a:off x="4648200" y="3429000"/>
            <a:ext cx="12954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>
            <a:off x="4648200" y="5638800"/>
            <a:ext cx="12954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2362200" y="3429000"/>
            <a:ext cx="381000" cy="5334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2362200" y="2209800"/>
            <a:ext cx="381000" cy="6096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2362200" y="4572000"/>
            <a:ext cx="381000" cy="6096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2336800" y="33924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9FF04"/>
                </a:solidFill>
              </a:rPr>
              <a:t>X</a:t>
            </a:r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2514600" y="2438400"/>
            <a:ext cx="76200" cy="152400"/>
          </a:xfrm>
          <a:prstGeom prst="ellipse">
            <a:avLst/>
          </a:prstGeom>
          <a:solidFill>
            <a:srgbClr val="F9FF0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2514600" y="4800600"/>
            <a:ext cx="76200" cy="152400"/>
          </a:xfrm>
          <a:prstGeom prst="ellipse">
            <a:avLst/>
          </a:prstGeom>
          <a:solidFill>
            <a:srgbClr val="F9FF0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667000" y="1371600"/>
            <a:ext cx="42719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B</a:t>
            </a:r>
            <a:r>
              <a:rPr lang="en-US" baseline="-25000" dirty="0" smtClean="0">
                <a:solidFill>
                  <a:srgbClr val="F9FF04"/>
                </a:solidFill>
              </a:rPr>
              <a:t>o</a:t>
            </a:r>
            <a:r>
              <a:rPr lang="en-US" dirty="0" smtClean="0">
                <a:solidFill>
                  <a:srgbClr val="F9FF04"/>
                </a:solidFill>
              </a:rPr>
              <a:t>=</a:t>
            </a:r>
            <a:r>
              <a:rPr lang="en-US" dirty="0">
                <a:solidFill>
                  <a:srgbClr val="F9FF04"/>
                </a:solidFill>
              </a:rPr>
              <a:t>0  </a:t>
            </a:r>
            <a:r>
              <a:rPr lang="en-US" dirty="0" err="1">
                <a:solidFill>
                  <a:srgbClr val="F9FF04"/>
                </a:solidFill>
              </a:rPr>
              <a:t>kT</a:t>
            </a:r>
            <a:r>
              <a:rPr lang="en-US" dirty="0">
                <a:solidFill>
                  <a:srgbClr val="F9FF04"/>
                </a:solidFill>
              </a:rPr>
              <a:t>=2.5 </a:t>
            </a:r>
            <a:r>
              <a:rPr lang="en-US" dirty="0" err="1">
                <a:solidFill>
                  <a:srgbClr val="F9FF04"/>
                </a:solidFill>
              </a:rPr>
              <a:t>keV</a:t>
            </a:r>
            <a:r>
              <a:rPr lang="en-US" dirty="0">
                <a:solidFill>
                  <a:srgbClr val="F9FF04"/>
                </a:solidFill>
              </a:rPr>
              <a:t>  n=1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	m</a:t>
            </a:r>
            <a:r>
              <a:rPr lang="en-US" baseline="-25000" dirty="0">
                <a:solidFill>
                  <a:srgbClr val="F9FF04"/>
                </a:solidFill>
              </a:rPr>
              <a:t>i</a:t>
            </a:r>
            <a:r>
              <a:rPr lang="en-US" dirty="0">
                <a:solidFill>
                  <a:srgbClr val="F9FF04"/>
                </a:solidFill>
              </a:rPr>
              <a:t>/m</a:t>
            </a:r>
            <a:r>
              <a:rPr lang="en-US" baseline="-25000" dirty="0">
                <a:solidFill>
                  <a:srgbClr val="F9FF04"/>
                </a:solidFill>
              </a:rPr>
              <a:t>e</a:t>
            </a:r>
            <a:r>
              <a:rPr lang="en-US" dirty="0">
                <a:solidFill>
                  <a:srgbClr val="F9FF04"/>
                </a:solidFill>
              </a:rPr>
              <a:t>=1,  1836,  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r>
              <a:rPr lang="en-US" dirty="0">
                <a:solidFill>
                  <a:srgbClr val="F9FF04"/>
                </a:solidFill>
              </a:rPr>
              <a:t>=15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	       20-40 particles/cell</a:t>
            </a:r>
            <a:r>
              <a:rPr lang="en-US" dirty="0"/>
              <a:t> </a:t>
            </a: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6281738" y="3200400"/>
            <a:ext cx="1025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=-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6291263" y="4343400"/>
            <a:ext cx="11033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=+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6248400" y="5410200"/>
            <a:ext cx="1111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 -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8102600" y="58674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x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3413125" y="25146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y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  <a:endParaRPr lang="en-US"/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3276600" y="62484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z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  <a:endParaRPr lang="en-US"/>
          </a:p>
        </p:txBody>
      </p:sp>
      <p:sp>
        <p:nvSpPr>
          <p:cNvPr id="42016" name="Text Box 32"/>
          <p:cNvSpPr txBox="1">
            <a:spLocks noChangeArrowheads="1"/>
          </p:cNvSpPr>
          <p:nvPr/>
        </p:nvSpPr>
        <p:spPr bwMode="auto">
          <a:xfrm>
            <a:off x="8112125" y="2590800"/>
            <a:ext cx="1031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2048-</a:t>
            </a:r>
          </a:p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12288</a:t>
            </a:r>
            <a:endParaRPr lang="en-US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8213725" y="4764088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512</a:t>
            </a:r>
          </a:p>
        </p:txBody>
      </p:sp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8137525" y="369728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1536</a:t>
            </a:r>
            <a:endParaRPr lang="en-US"/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1295400" y="4343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0</a:t>
            </a: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2667000" y="60198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1024</a:t>
            </a:r>
            <a:endParaRPr lang="en-US"/>
          </a:p>
        </p:txBody>
      </p:sp>
      <p:sp>
        <p:nvSpPr>
          <p:cNvPr id="42021" name="Text Box 37"/>
          <p:cNvSpPr txBox="1">
            <a:spLocks noChangeArrowheads="1"/>
          </p:cNvSpPr>
          <p:nvPr/>
        </p:nvSpPr>
        <p:spPr bwMode="auto">
          <a:xfrm>
            <a:off x="7620000" y="61722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1024</a:t>
            </a:r>
            <a:endParaRPr lang="en-US"/>
          </a:p>
        </p:txBody>
      </p:sp>
      <p:sp>
        <p:nvSpPr>
          <p:cNvPr id="42022" name="Text Box 38"/>
          <p:cNvSpPr txBox="1">
            <a:spLocks noChangeArrowheads="1"/>
          </p:cNvSpPr>
          <p:nvPr/>
        </p:nvSpPr>
        <p:spPr bwMode="auto">
          <a:xfrm>
            <a:off x="4572000" y="6248400"/>
            <a:ext cx="304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Momentum-plane (P)</a:t>
            </a:r>
            <a:endParaRPr lang="en-US"/>
          </a:p>
        </p:txBody>
      </p:sp>
      <p:sp>
        <p:nvSpPr>
          <p:cNvPr id="42023" name="Text Box 39"/>
          <p:cNvSpPr txBox="1">
            <a:spLocks noChangeArrowheads="1"/>
          </p:cNvSpPr>
          <p:nvPr/>
        </p:nvSpPr>
        <p:spPr bwMode="auto">
          <a:xfrm>
            <a:off x="1143000" y="5273675"/>
            <a:ext cx="1708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Transverse</a:t>
            </a:r>
          </a:p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  plane (T)</a:t>
            </a:r>
            <a:endParaRPr lang="en-US"/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533400" y="228600"/>
            <a:ext cx="80867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PIC simulations of relativistic shear flows are performed in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Center of Momentum (CM) frame </a:t>
            </a:r>
            <a:r>
              <a:rPr lang="en-US" dirty="0">
                <a:solidFill>
                  <a:srgbClr val="F9FF04"/>
                </a:solidFill>
              </a:rPr>
              <a:t>so that </a:t>
            </a:r>
            <a:r>
              <a:rPr lang="en-US" dirty="0">
                <a:solidFill>
                  <a:srgbClr val="F9FF04"/>
                </a:solidFill>
                <a:latin typeface="Symbol" charset="2"/>
                <a:cs typeface="Symbol" charset="2"/>
              </a:rPr>
              <a:t>G </a:t>
            </a:r>
            <a:r>
              <a:rPr lang="en-US" dirty="0">
                <a:solidFill>
                  <a:srgbClr val="F9FF04"/>
                </a:solidFill>
              </a:rPr>
              <a:t>= </a:t>
            </a:r>
            <a:r>
              <a:rPr lang="en-US" dirty="0" smtClean="0">
                <a:solidFill>
                  <a:srgbClr val="F9FF04"/>
                </a:solidFill>
              </a:rPr>
              <a:t>2p</a:t>
            </a:r>
            <a:r>
              <a:rPr lang="en-US" baseline="-25000" dirty="0" smtClean="0">
                <a:solidFill>
                  <a:srgbClr val="F9FF04"/>
                </a:solidFill>
              </a:rPr>
              <a:t>o</a:t>
            </a:r>
            <a:r>
              <a:rPr lang="en-US" baseline="30000" dirty="0" smtClean="0">
                <a:solidFill>
                  <a:srgbClr val="F9FF04"/>
                </a:solidFill>
              </a:rPr>
              <a:t>2</a:t>
            </a:r>
            <a:r>
              <a:rPr lang="en-US" dirty="0" smtClean="0">
                <a:solidFill>
                  <a:srgbClr val="F9FF04"/>
                </a:solidFill>
              </a:rPr>
              <a:t>+1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62000" y="1416050"/>
            <a:ext cx="184150" cy="649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859650" cy="569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 We studied 4 Types of Relativistic Shear Flows:</a:t>
            </a:r>
          </a:p>
          <a:p>
            <a:pPr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100 % </a:t>
            </a:r>
            <a:r>
              <a:rPr lang="en-US" sz="2800" dirty="0" err="1" smtClean="0">
                <a:solidFill>
                  <a:srgbClr val="FFFF1A"/>
                </a:solidFill>
              </a:rPr>
              <a:t>e+e</a:t>
            </a:r>
            <a:r>
              <a:rPr lang="en-US" sz="2800" dirty="0" smtClean="0">
                <a:solidFill>
                  <a:srgbClr val="FFFF1A"/>
                </a:solidFill>
              </a:rPr>
              <a:t>- plasma   m</a:t>
            </a:r>
            <a:r>
              <a:rPr lang="en-US" sz="2800" baseline="-25000" dirty="0" smtClean="0">
                <a:solidFill>
                  <a:srgbClr val="FFFF1A"/>
                </a:solidFill>
              </a:rPr>
              <a:t>i</a:t>
            </a:r>
            <a:r>
              <a:rPr lang="en-US" sz="2800" dirty="0" smtClean="0">
                <a:solidFill>
                  <a:srgbClr val="FFFF1A"/>
                </a:solidFill>
              </a:rPr>
              <a:t>=m</a:t>
            </a:r>
            <a:r>
              <a:rPr lang="en-US" sz="2800" baseline="-25000" dirty="0" smtClean="0">
                <a:solidFill>
                  <a:srgbClr val="FFFF1A"/>
                </a:solidFill>
              </a:rPr>
              <a:t>e</a:t>
            </a: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100% e-ion plasma	m</a:t>
            </a:r>
            <a:r>
              <a:rPr lang="en-US" sz="2800" baseline="-25000" dirty="0" smtClean="0">
                <a:solidFill>
                  <a:srgbClr val="FFFF1A"/>
                </a:solidFill>
              </a:rPr>
              <a:t>i</a:t>
            </a:r>
            <a:r>
              <a:rPr lang="en-US" sz="2800" dirty="0" smtClean="0">
                <a:solidFill>
                  <a:srgbClr val="FFFF1A"/>
                </a:solidFill>
              </a:rPr>
              <a:t>=1836m</a:t>
            </a:r>
            <a:r>
              <a:rPr lang="en-US" sz="2800" baseline="-25000" dirty="0" smtClean="0">
                <a:solidFill>
                  <a:srgbClr val="FFFF1A"/>
                </a:solidFill>
              </a:rPr>
              <a:t>e</a:t>
            </a: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Uniform Hybrid</a:t>
            </a:r>
            <a:r>
              <a:rPr lang="en-US" sz="2800" dirty="0" smtClean="0">
                <a:solidFill>
                  <a:srgbClr val="FFFF1A"/>
                </a:solidFill>
              </a:rPr>
              <a:t>: 90% e-ion, 10% </a:t>
            </a:r>
            <a:r>
              <a:rPr lang="en-US" sz="2800" dirty="0" err="1" smtClean="0">
                <a:solidFill>
                  <a:srgbClr val="FFFF1A"/>
                </a:solidFill>
              </a:rPr>
              <a:t>e+e</a:t>
            </a:r>
            <a:r>
              <a:rPr lang="en-US" sz="2800" dirty="0" smtClean="0">
                <a:solidFill>
                  <a:srgbClr val="FFFF1A"/>
                </a:solidFill>
              </a:rPr>
              <a:t>- plasma</a:t>
            </a:r>
          </a:p>
          <a:p>
            <a:pPr>
              <a:buFont typeface="Times" charset="0"/>
              <a:buAutoNum type="arabicPeriod"/>
              <a:defRPr/>
            </a:pPr>
            <a:endParaRPr lang="en-US" sz="2800" dirty="0">
              <a:solidFill>
                <a:srgbClr val="FFFF1A"/>
              </a:solidFill>
            </a:endParaRPr>
          </a:p>
          <a:p>
            <a:pPr marL="0" indent="0"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4.  </a:t>
            </a:r>
            <a:r>
              <a:rPr lang="en-US" sz="2800" dirty="0" err="1" smtClean="0">
                <a:solidFill>
                  <a:srgbClr val="FFFF1A"/>
                </a:solidFill>
              </a:rPr>
              <a:t>e+e</a:t>
            </a:r>
            <a:r>
              <a:rPr lang="en-US" sz="2800" dirty="0" smtClean="0">
                <a:solidFill>
                  <a:srgbClr val="FFFF1A"/>
                </a:solidFill>
              </a:rPr>
              <a:t>- spine sandwiched by e-ion sheath</a:t>
            </a: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None/>
              <a:defRPr/>
            </a:pPr>
            <a:r>
              <a:rPr lang="en-US" sz="2800" i="1" dirty="0" smtClean="0">
                <a:solidFill>
                  <a:srgbClr val="FFFF1A"/>
                </a:solidFill>
              </a:rPr>
              <a:t>PIC Codes used: 2D </a:t>
            </a:r>
            <a:r>
              <a:rPr lang="en-US" sz="2800" i="1" dirty="0" smtClean="0">
                <a:solidFill>
                  <a:srgbClr val="FFFF1A"/>
                </a:solidFill>
              </a:rPr>
              <a:t>ZOHAR (LLNL)</a:t>
            </a:r>
          </a:p>
          <a:p>
            <a:pPr>
              <a:buFont typeface="Times" charset="0"/>
              <a:buNone/>
              <a:defRPr/>
            </a:pPr>
            <a:r>
              <a:rPr lang="en-US" sz="2800" i="1" dirty="0">
                <a:solidFill>
                  <a:srgbClr val="FFFF1A"/>
                </a:solidFill>
              </a:rPr>
              <a:t>	</a:t>
            </a:r>
            <a:r>
              <a:rPr lang="en-US" sz="2800" i="1" dirty="0" smtClean="0">
                <a:solidFill>
                  <a:srgbClr val="FFFF1A"/>
                </a:solidFill>
              </a:rPr>
              <a:t>		     </a:t>
            </a:r>
            <a:r>
              <a:rPr lang="en-US" sz="2800" i="1" dirty="0" smtClean="0">
                <a:solidFill>
                  <a:srgbClr val="FFFF1A"/>
                </a:solidFill>
              </a:rPr>
              <a:t> </a:t>
            </a:r>
            <a:r>
              <a:rPr lang="en-US" sz="2800" i="1" dirty="0" smtClean="0">
                <a:solidFill>
                  <a:srgbClr val="FFFF1A"/>
                </a:solidFill>
              </a:rPr>
              <a:t>&amp; 3D </a:t>
            </a:r>
            <a:r>
              <a:rPr lang="en-US" sz="2800" i="1" dirty="0" smtClean="0">
                <a:solidFill>
                  <a:srgbClr val="FFFF1A"/>
                </a:solidFill>
              </a:rPr>
              <a:t>EPOCH (UK)</a:t>
            </a:r>
            <a:endParaRPr lang="en-US" sz="2800" i="1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None/>
              <a:defRPr/>
            </a:pPr>
            <a:endParaRPr lang="en-US" sz="2800" i="1" dirty="0" smtClean="0">
              <a:solidFill>
                <a:srgbClr val="FFFF1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82512"/>
              </p:ext>
            </p:extLst>
          </p:nvPr>
        </p:nvGraphicFramePr>
        <p:xfrm>
          <a:off x="8059" y="990600"/>
          <a:ext cx="9192026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Document" r:id="rId3" imgW="6286500" imgH="3022600" progId="Word.Document.12">
                  <p:embed/>
                </p:oleObj>
              </mc:Choice>
              <mc:Fallback>
                <p:oleObj name="Document" r:id="rId3" imgW="6286500" imgH="302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9" y="990600"/>
                        <a:ext cx="9192026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3139" y="76200"/>
            <a:ext cx="7832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electrons/leptons achieve energy </a:t>
            </a:r>
            <a:r>
              <a:rPr lang="en-US" dirty="0" err="1" smtClean="0">
                <a:solidFill>
                  <a:srgbClr val="FFFF00"/>
                </a:solidFill>
              </a:rPr>
              <a:t>equipartition</a:t>
            </a:r>
            <a:r>
              <a:rPr lang="en-US" dirty="0" smtClean="0">
                <a:solidFill>
                  <a:srgbClr val="FFFF00"/>
                </a:solidFill>
              </a:rPr>
              <a:t> with ions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on time scale proportional to size of y-grid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791200"/>
            <a:ext cx="7492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E</a:t>
            </a:r>
            <a:r>
              <a:rPr lang="en-US" baseline="-25000" dirty="0" err="1" smtClean="0">
                <a:solidFill>
                  <a:srgbClr val="FFFF00"/>
                </a:solidFill>
              </a:rPr>
              <a:t>em</a:t>
            </a:r>
            <a:r>
              <a:rPr lang="en-US" dirty="0" smtClean="0">
                <a:solidFill>
                  <a:srgbClr val="FFFF00"/>
                </a:solidFill>
              </a:rPr>
              <a:t>  saturates at ~ 8-12% of total energy except in (c)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where it drops to ~ 4%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369245"/>
              </p:ext>
            </p:extLst>
          </p:nvPr>
        </p:nvGraphicFramePr>
        <p:xfrm>
          <a:off x="6858000" y="2743200"/>
          <a:ext cx="1600200" cy="1323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Document" r:id="rId5" imgW="3834921" imgH="2958730" progId="Word.Document.8">
                  <p:embed/>
                </p:oleObj>
              </mc:Choice>
              <mc:Fallback>
                <p:oleObj name="Document" r:id="rId5" imgW="3834921" imgH="29587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743200"/>
                        <a:ext cx="1600200" cy="132316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energy_128x2048x6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r="3125" b="2499"/>
          <a:stretch>
            <a:fillRect/>
          </a:stretch>
        </p:blipFill>
        <p:spPr bwMode="auto">
          <a:xfrm>
            <a:off x="914400" y="1295400"/>
            <a:ext cx="12192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113"/>
          <p:cNvSpPr txBox="1">
            <a:spLocks noChangeArrowheads="1"/>
          </p:cNvSpPr>
          <p:nvPr/>
        </p:nvSpPr>
        <p:spPr bwMode="auto">
          <a:xfrm>
            <a:off x="7620000" y="2819400"/>
            <a:ext cx="45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3D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"/>
                <a:ea typeface="Times"/>
                <a:cs typeface="Times New Roman"/>
              </a:rPr>
              <a:t>E</a:t>
            </a:r>
            <a:r>
              <a:rPr lang="en-US" sz="1200" baseline="-25000" dirty="0" err="1">
                <a:effectLst/>
                <a:latin typeface="Times"/>
                <a:ea typeface="Times"/>
                <a:cs typeface="Times New Roman"/>
              </a:rPr>
              <a:t>em</a:t>
            </a:r>
            <a:endParaRPr lang="en-US" sz="1200" dirty="0">
              <a:effectLst/>
              <a:latin typeface="Times"/>
              <a:ea typeface="Times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</p:txBody>
      </p:sp>
      <p:sp>
        <p:nvSpPr>
          <p:cNvPr id="8" name="Text Box 113"/>
          <p:cNvSpPr txBox="1">
            <a:spLocks noChangeArrowheads="1"/>
          </p:cNvSpPr>
          <p:nvPr/>
        </p:nvSpPr>
        <p:spPr bwMode="auto">
          <a:xfrm>
            <a:off x="1447800" y="1562100"/>
            <a:ext cx="45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3D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E</a:t>
            </a:r>
            <a:r>
              <a:rPr lang="en-US" sz="1200" baseline="-25000">
                <a:effectLst/>
                <a:latin typeface="Times"/>
                <a:ea typeface="Times"/>
                <a:cs typeface="Times New Roman"/>
              </a:rPr>
              <a:t>em</a:t>
            </a:r>
            <a:endParaRPr lang="en-US" sz="1200">
              <a:effectLst/>
              <a:latin typeface="Times"/>
              <a:ea typeface="Times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</p:txBody>
      </p:sp>
      <p:sp>
        <p:nvSpPr>
          <p:cNvPr id="9" name="Text Box 1028"/>
          <p:cNvSpPr txBox="1">
            <a:spLocks noChangeArrowheads="1"/>
          </p:cNvSpPr>
          <p:nvPr/>
        </p:nvSpPr>
        <p:spPr bwMode="auto">
          <a:xfrm>
            <a:off x="152400" y="990600"/>
            <a:ext cx="899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    100%e</a:t>
            </a:r>
            <a:r>
              <a:rPr lang="en-US" sz="2000" dirty="0"/>
              <a:t>-</a:t>
            </a:r>
            <a:r>
              <a:rPr lang="en-US" sz="2000" dirty="0" smtClean="0"/>
              <a:t>ion    </a:t>
            </a:r>
            <a:r>
              <a:rPr lang="en-US" sz="2000" dirty="0" smtClean="0"/>
              <a:t>   </a:t>
            </a:r>
            <a:r>
              <a:rPr lang="en-US" sz="2000" dirty="0" smtClean="0"/>
              <a:t>90%e</a:t>
            </a:r>
            <a:r>
              <a:rPr lang="en-US" sz="2000" dirty="0" smtClean="0"/>
              <a:t>-i,</a:t>
            </a:r>
            <a:r>
              <a:rPr lang="en-US" sz="2000" dirty="0" smtClean="0"/>
              <a:t>10%e+e-  </a:t>
            </a:r>
            <a:r>
              <a:rPr lang="en-US" sz="2000" dirty="0" err="1" smtClean="0"/>
              <a:t>e+e</a:t>
            </a:r>
            <a:r>
              <a:rPr lang="en-US" sz="2000" dirty="0" smtClean="0"/>
              <a:t>-/e-ion sandwich </a:t>
            </a:r>
            <a:r>
              <a:rPr lang="en-US" sz="2000" dirty="0"/>
              <a:t> </a:t>
            </a:r>
            <a:r>
              <a:rPr lang="en-US" sz="2000" dirty="0" smtClean="0"/>
              <a:t>    100%e+e-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056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n186-188-logeme-t3000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1" b="-9391"/>
          <a:stretch/>
        </p:blipFill>
        <p:spPr>
          <a:xfrm>
            <a:off x="5105400" y="1854988"/>
            <a:ext cx="3768436" cy="4145279"/>
          </a:xfrm>
          <a:prstGeom prst="rect">
            <a:avLst/>
          </a:prstGeom>
        </p:spPr>
      </p:pic>
      <p:pic>
        <p:nvPicPr>
          <p:cNvPr id="3" name="Picture 2" descr="run186-188-logeme-t200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-9783"/>
          <a:stretch/>
        </p:blipFill>
        <p:spPr>
          <a:xfrm>
            <a:off x="559586" y="1803400"/>
            <a:ext cx="3833091" cy="4216400"/>
          </a:xfrm>
          <a:prstGeom prst="rect">
            <a:avLst/>
          </a:prstGeom>
        </p:spPr>
      </p:pic>
      <p:cxnSp>
        <p:nvCxnSpPr>
          <p:cNvPr id="5" name="Straight Connector 4"/>
          <p:cNvCxnSpPr>
            <a:endCxn id="8" idx="0"/>
          </p:cNvCxnSpPr>
          <p:nvPr/>
        </p:nvCxnSpPr>
        <p:spPr bwMode="auto">
          <a:xfrm>
            <a:off x="3962400" y="2133600"/>
            <a:ext cx="1638300" cy="457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780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>
            <a:endCxn id="8" idx="4"/>
          </p:cNvCxnSpPr>
          <p:nvPr/>
        </p:nvCxnSpPr>
        <p:spPr bwMode="auto">
          <a:xfrm>
            <a:off x="3962400" y="5105400"/>
            <a:ext cx="16383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780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Donut 7"/>
          <p:cNvSpPr/>
          <p:nvPr/>
        </p:nvSpPr>
        <p:spPr bwMode="auto">
          <a:xfrm>
            <a:off x="5257800" y="2590800"/>
            <a:ext cx="685800" cy="2743200"/>
          </a:xfrm>
          <a:prstGeom prst="donut">
            <a:avLst>
              <a:gd name="adj" fmla="val 5908"/>
            </a:avLst>
          </a:prstGeom>
          <a:solidFill>
            <a:schemeClr val="accent1"/>
          </a:solidFill>
          <a:ln w="9525" cap="flat" cmpd="sng" algn="ctr">
            <a:solidFill>
              <a:srgbClr val="FF60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0" y="2586335"/>
            <a:ext cx="36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48400" y="2129135"/>
            <a:ext cx="38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2738735"/>
            <a:ext cx="36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2967335"/>
            <a:ext cx="384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7885" y="399872"/>
            <a:ext cx="72841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ECCI growth goes through multiple stages.  P-mode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dominates in late stages, whose saturated dc fields</a:t>
            </a:r>
          </a:p>
          <a:p>
            <a:r>
              <a:rPr lang="en-US" dirty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ompletely dominate late-time particle </a:t>
            </a:r>
            <a:r>
              <a:rPr lang="en-US" dirty="0" err="1" smtClean="0">
                <a:solidFill>
                  <a:srgbClr val="FFFF00"/>
                </a:solidFill>
              </a:rPr>
              <a:t>energization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400" y="5791200"/>
            <a:ext cx="7592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FFFF00"/>
                </a:solidFill>
              </a:rPr>
              <a:t>2D P-mode results are good approximations</a:t>
            </a:r>
          </a:p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f 3D results in global features and particle energetics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3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2590800" y="381000"/>
            <a:ext cx="4601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rgbClr val="FFFF00"/>
                </a:solidFill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</a:rPr>
              <a:t>z</a:t>
            </a:r>
            <a:r>
              <a:rPr lang="en-US" dirty="0" smtClean="0">
                <a:solidFill>
                  <a:srgbClr val="FFFF00"/>
                </a:solidFill>
              </a:rPr>
              <a:t> profile contour plots for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dirty="0" smtClean="0">
                <a:solidFill>
                  <a:srgbClr val="FFFF00"/>
                </a:solidFill>
              </a:rPr>
              <a:t>15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271327"/>
              </p:ext>
            </p:extLst>
          </p:nvPr>
        </p:nvGraphicFramePr>
        <p:xfrm>
          <a:off x="0" y="1219200"/>
          <a:ext cx="93410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0" name="Document" r:id="rId3" imgW="6553200" imgH="2298700" progId="Word.Document.12">
                  <p:embed/>
                </p:oleObj>
              </mc:Choice>
              <mc:Fallback>
                <p:oleObj name="Document" r:id="rId3" imgW="6553200" imgH="229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9341025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57800" y="3962400"/>
            <a:ext cx="8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21336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3429000"/>
            <a:ext cx="97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</a:t>
            </a:r>
          </a:p>
          <a:p>
            <a:r>
              <a:rPr lang="en-US" dirty="0" smtClean="0"/>
              <a:t>e-ion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1" y="3436203"/>
            <a:ext cx="1752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0% e-ion</a:t>
            </a:r>
          </a:p>
          <a:p>
            <a:r>
              <a:rPr lang="en-US" dirty="0" smtClean="0"/>
              <a:t>10%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81559" y="3581400"/>
            <a:ext cx="971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0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1219200" y="31242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2057400" y="25146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5105400" y="25146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H="1" flipV="1">
            <a:off x="5105400" y="2971800"/>
            <a:ext cx="1676400" cy="30480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5105400" y="19812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2057400" y="19050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3810000" y="2730500"/>
            <a:ext cx="1219200" cy="0"/>
          </a:xfrm>
          <a:prstGeom prst="line">
            <a:avLst/>
          </a:prstGeom>
          <a:noFill/>
          <a:ln w="57150">
            <a:solidFill>
              <a:srgbClr val="0DED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2057400" y="3733800"/>
            <a:ext cx="17526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2133600" y="43434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5105400" y="37338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5105400" y="43434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2133600" y="2971800"/>
            <a:ext cx="1676400" cy="30480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 flipH="1">
            <a:off x="3810000" y="3505200"/>
            <a:ext cx="1219200" cy="0"/>
          </a:xfrm>
          <a:prstGeom prst="line">
            <a:avLst/>
          </a:prstGeom>
          <a:noFill/>
          <a:ln w="57150">
            <a:solidFill>
              <a:srgbClr val="0DED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667000" y="1371600"/>
            <a:ext cx="5396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1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FFFF1A"/>
                </a:solidFill>
              </a:rPr>
              <a:t>j</a:t>
            </a:r>
            <a:r>
              <a:rPr lang="en-US" baseline="-25000" dirty="0" err="1" smtClean="0">
                <a:solidFill>
                  <a:srgbClr val="FFFF1A"/>
                </a:solidFill>
              </a:rPr>
              <a:t>ion</a:t>
            </a:r>
            <a:endParaRPr lang="en-US" dirty="0"/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5807075" y="1485900"/>
            <a:ext cx="3799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1206"/>
                </a:solidFill>
              </a:rPr>
              <a:t>j</a:t>
            </a:r>
            <a:r>
              <a:rPr lang="en-US" baseline="-25000" dirty="0" smtClean="0">
                <a:solidFill>
                  <a:srgbClr val="FF1206"/>
                </a:solidFill>
              </a:rPr>
              <a:t>e</a:t>
            </a:r>
            <a:endParaRPr lang="en-US" dirty="0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4105275" y="2260600"/>
            <a:ext cx="61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DED0B"/>
                </a:solidFill>
              </a:rPr>
              <a:t>J</a:t>
            </a:r>
            <a:r>
              <a:rPr lang="en-US" baseline="-25000">
                <a:solidFill>
                  <a:srgbClr val="0DED0B"/>
                </a:solidFill>
              </a:rPr>
              <a:t>net</a:t>
            </a:r>
            <a:endParaRPr lang="en-US"/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675764" y="496888"/>
            <a:ext cx="77115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1A"/>
                </a:solidFill>
              </a:rPr>
              <a:t>In ion-dominated shear boundary, </a:t>
            </a:r>
            <a:r>
              <a:rPr lang="en-US" dirty="0" smtClean="0">
                <a:solidFill>
                  <a:srgbClr val="FFFF1A"/>
                </a:solidFill>
              </a:rPr>
              <a:t>transverse fields </a:t>
            </a:r>
            <a:r>
              <a:rPr lang="en-US" dirty="0">
                <a:solidFill>
                  <a:srgbClr val="FFFF1A"/>
                </a:solidFill>
              </a:rPr>
              <a:t>are </a:t>
            </a:r>
            <a:endParaRPr lang="en-US" dirty="0" smtClean="0">
              <a:solidFill>
                <a:srgbClr val="FFFF1A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FF1A"/>
                </a:solidFill>
              </a:rPr>
              <a:t>generated by </a:t>
            </a:r>
            <a:r>
              <a:rPr lang="en-US" dirty="0">
                <a:solidFill>
                  <a:srgbClr val="FFFF1A"/>
                </a:solidFill>
              </a:rPr>
              <a:t>electron counter-current instability (</a:t>
            </a:r>
            <a:r>
              <a:rPr lang="en-US" dirty="0" smtClean="0">
                <a:solidFill>
                  <a:srgbClr val="FFFF1A"/>
                </a:solidFill>
              </a:rPr>
              <a:t>ECCI) </a:t>
            </a:r>
            <a:endParaRPr lang="en-US" dirty="0"/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4175125" y="2882900"/>
            <a:ext cx="54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B</a:t>
            </a:r>
            <a:r>
              <a:rPr lang="en-US" baseline="-25000">
                <a:solidFill>
                  <a:srgbClr val="FFFF1A"/>
                </a:solidFill>
              </a:rPr>
              <a:t>in</a:t>
            </a:r>
            <a:endParaRPr lang="en-US"/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1447800" y="5105400"/>
            <a:ext cx="6395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FFFF1A"/>
                </a:solidFill>
              </a:rPr>
              <a:t>monopolar</a:t>
            </a:r>
            <a:r>
              <a:rPr lang="en-US" dirty="0" smtClean="0">
                <a:solidFill>
                  <a:srgbClr val="FFFF1A"/>
                </a:solidFill>
              </a:rPr>
              <a:t> layer of </a:t>
            </a:r>
            <a:r>
              <a:rPr lang="en-US" dirty="0" err="1" smtClean="0">
                <a:solidFill>
                  <a:srgbClr val="FFFF1A"/>
                </a:solidFill>
              </a:rPr>
              <a:t>d.c</a:t>
            </a:r>
            <a:r>
              <a:rPr lang="en-US" dirty="0" err="1">
                <a:solidFill>
                  <a:srgbClr val="FFFF1A"/>
                </a:solidFill>
              </a:rPr>
              <a:t>.</a:t>
            </a:r>
            <a:r>
              <a:rPr lang="en-US" dirty="0">
                <a:solidFill>
                  <a:srgbClr val="FFFF1A"/>
                </a:solidFill>
              </a:rPr>
              <a:t> slab field is </a:t>
            </a:r>
            <a:r>
              <a:rPr lang="en-US" dirty="0" smtClean="0">
                <a:solidFill>
                  <a:srgbClr val="FFFF1A"/>
                </a:solidFill>
              </a:rPr>
              <a:t>generated</a:t>
            </a:r>
          </a:p>
          <a:p>
            <a:pPr algn="ctr">
              <a:defRPr/>
            </a:pPr>
            <a:r>
              <a:rPr lang="en-US" dirty="0" smtClean="0">
                <a:solidFill>
                  <a:srgbClr val="FFFF1A"/>
                </a:solidFill>
              </a:rPr>
              <a:t>along the entire shear interface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2642</TotalTime>
  <Words>1161</Words>
  <Application>Microsoft Macintosh PowerPoint</Application>
  <PresentationFormat>On-screen Show (4:3)</PresentationFormat>
  <Paragraphs>323</Paragraphs>
  <Slides>35</Slides>
  <Notes>11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Blank Presentation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Spectra of GRBs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Natural Science 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Natural Science  Department</dc:creator>
  <cp:lastModifiedBy>edison liang</cp:lastModifiedBy>
  <cp:revision>200</cp:revision>
  <cp:lastPrinted>2014-05-09T23:20:20Z</cp:lastPrinted>
  <dcterms:created xsi:type="dcterms:W3CDTF">2015-08-04T06:58:11Z</dcterms:created>
  <dcterms:modified xsi:type="dcterms:W3CDTF">2017-06-22T17:28:20Z</dcterms:modified>
</cp:coreProperties>
</file>