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805" r:id="rId2"/>
    <p:sldId id="291" r:id="rId3"/>
    <p:sldId id="847" r:id="rId4"/>
    <p:sldId id="848" r:id="rId5"/>
    <p:sldId id="276" r:id="rId6"/>
    <p:sldId id="298" r:id="rId7"/>
    <p:sldId id="277" r:id="rId8"/>
    <p:sldId id="279" r:id="rId9"/>
    <p:sldId id="282" r:id="rId10"/>
    <p:sldId id="337" r:id="rId11"/>
    <p:sldId id="338" r:id="rId12"/>
    <p:sldId id="343" r:id="rId13"/>
    <p:sldId id="344" r:id="rId14"/>
    <p:sldId id="345" r:id="rId15"/>
    <p:sldId id="832" r:id="rId16"/>
    <p:sldId id="830" r:id="rId17"/>
    <p:sldId id="342" r:id="rId18"/>
    <p:sldId id="831" r:id="rId19"/>
    <p:sldId id="286" r:id="rId20"/>
    <p:sldId id="786" r:id="rId21"/>
    <p:sldId id="808" r:id="rId22"/>
    <p:sldId id="788" r:id="rId23"/>
    <p:sldId id="688" r:id="rId24"/>
    <p:sldId id="787" r:id="rId25"/>
    <p:sldId id="749" r:id="rId26"/>
    <p:sldId id="667" r:id="rId27"/>
    <p:sldId id="760" r:id="rId28"/>
    <p:sldId id="761" r:id="rId29"/>
    <p:sldId id="811" r:id="rId30"/>
    <p:sldId id="795" r:id="rId31"/>
    <p:sldId id="767" r:id="rId32"/>
    <p:sldId id="813" r:id="rId33"/>
    <p:sldId id="837" r:id="rId34"/>
    <p:sldId id="838" r:id="rId35"/>
    <p:sldId id="839" r:id="rId36"/>
    <p:sldId id="814" r:id="rId37"/>
    <p:sldId id="841" r:id="rId38"/>
    <p:sldId id="823" r:id="rId39"/>
    <p:sldId id="842" r:id="rId40"/>
    <p:sldId id="844" r:id="rId41"/>
    <p:sldId id="845" r:id="rId42"/>
    <p:sldId id="816" r:id="rId43"/>
    <p:sldId id="849" r:id="rId44"/>
    <p:sldId id="846" r:id="rId45"/>
    <p:sldId id="340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620FF"/>
    <a:srgbClr val="1541E4"/>
    <a:srgbClr val="174BFF"/>
    <a:srgbClr val="262AE4"/>
    <a:srgbClr val="FF8012"/>
    <a:srgbClr val="1A33E4"/>
    <a:srgbClr val="410BE4"/>
    <a:srgbClr val="FF1F14"/>
    <a:srgbClr val="584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201"/>
    <p:restoredTop sz="94643"/>
  </p:normalViewPr>
  <p:slideViewPr>
    <p:cSldViewPr>
      <p:cViewPr varScale="1">
        <p:scale>
          <a:sx n="120" d="100"/>
          <a:sy n="120" d="100"/>
        </p:scale>
        <p:origin x="4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ang/Desktop/sas20/200x200DRM+curves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ang/Desktop/sas20/200x200DRM+curve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50 MeV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'200x200DRM+curves'!$A$200:$GR$200</c:f>
              <c:numCache>
                <c:formatCode>General</c:formatCode>
                <c:ptCount val="200"/>
                <c:pt idx="0">
                  <c:v>43368342.060000002</c:v>
                </c:pt>
                <c:pt idx="1">
                  <c:v>118904692.90000001</c:v>
                </c:pt>
                <c:pt idx="2">
                  <c:v>182341406.59999999</c:v>
                </c:pt>
                <c:pt idx="3">
                  <c:v>230007593.5</c:v>
                </c:pt>
                <c:pt idx="4">
                  <c:v>263339469.59999999</c:v>
                </c:pt>
                <c:pt idx="5">
                  <c:v>284744286.80000001</c:v>
                </c:pt>
                <c:pt idx="6">
                  <c:v>294768735.39999998</c:v>
                </c:pt>
                <c:pt idx="7">
                  <c:v>296502384.69999999</c:v>
                </c:pt>
                <c:pt idx="8">
                  <c:v>293476929.80000001</c:v>
                </c:pt>
                <c:pt idx="9">
                  <c:v>285497331.60000002</c:v>
                </c:pt>
                <c:pt idx="10">
                  <c:v>276324174</c:v>
                </c:pt>
                <c:pt idx="11">
                  <c:v>263801367.59999999</c:v>
                </c:pt>
                <c:pt idx="12">
                  <c:v>251165322.90000001</c:v>
                </c:pt>
                <c:pt idx="13">
                  <c:v>238809455.69999999</c:v>
                </c:pt>
                <c:pt idx="14">
                  <c:v>225747093.40000001</c:v>
                </c:pt>
                <c:pt idx="15">
                  <c:v>213456037.40000001</c:v>
                </c:pt>
                <c:pt idx="16">
                  <c:v>202465319.59999999</c:v>
                </c:pt>
                <c:pt idx="17">
                  <c:v>190627558.90000001</c:v>
                </c:pt>
                <c:pt idx="18">
                  <c:v>179873909</c:v>
                </c:pt>
                <c:pt idx="19">
                  <c:v>169948489.69999999</c:v>
                </c:pt>
                <c:pt idx="20">
                  <c:v>160514395.90000001</c:v>
                </c:pt>
                <c:pt idx="21">
                  <c:v>151572470.30000001</c:v>
                </c:pt>
                <c:pt idx="22">
                  <c:v>142641868.80000001</c:v>
                </c:pt>
                <c:pt idx="23">
                  <c:v>134057768.5</c:v>
                </c:pt>
                <c:pt idx="24">
                  <c:v>125539090.2</c:v>
                </c:pt>
                <c:pt idx="25">
                  <c:v>118882886.3</c:v>
                </c:pt>
                <c:pt idx="26">
                  <c:v>112192299.59999999</c:v>
                </c:pt>
                <c:pt idx="27">
                  <c:v>105837888.3</c:v>
                </c:pt>
                <c:pt idx="28">
                  <c:v>99167882.980000004</c:v>
                </c:pt>
                <c:pt idx="29">
                  <c:v>93500685.760000005</c:v>
                </c:pt>
                <c:pt idx="30">
                  <c:v>87586055.75</c:v>
                </c:pt>
                <c:pt idx="31">
                  <c:v>82333911.939999998</c:v>
                </c:pt>
                <c:pt idx="32">
                  <c:v>77638008.349999994</c:v>
                </c:pt>
                <c:pt idx="33">
                  <c:v>73288311.530000001</c:v>
                </c:pt>
                <c:pt idx="34">
                  <c:v>68819677.659999996</c:v>
                </c:pt>
                <c:pt idx="35">
                  <c:v>64983338.469999999</c:v>
                </c:pt>
                <c:pt idx="36">
                  <c:v>60864948.939999998</c:v>
                </c:pt>
                <c:pt idx="37">
                  <c:v>57226126.490000002</c:v>
                </c:pt>
                <c:pt idx="38">
                  <c:v>53529794.310000002</c:v>
                </c:pt>
                <c:pt idx="39">
                  <c:v>50698380.020000003</c:v>
                </c:pt>
                <c:pt idx="40">
                  <c:v>47217180.539999999</c:v>
                </c:pt>
                <c:pt idx="41">
                  <c:v>44817903.039999999</c:v>
                </c:pt>
                <c:pt idx="42">
                  <c:v>42105805.969999999</c:v>
                </c:pt>
                <c:pt idx="43">
                  <c:v>39440983.280000001</c:v>
                </c:pt>
                <c:pt idx="44">
                  <c:v>37102715.619999997</c:v>
                </c:pt>
                <c:pt idx="45">
                  <c:v>34858615.890000001</c:v>
                </c:pt>
                <c:pt idx="46">
                  <c:v>32397193.100000001</c:v>
                </c:pt>
                <c:pt idx="47">
                  <c:v>29162557.440000001</c:v>
                </c:pt>
                <c:pt idx="48">
                  <c:v>13570806.66</c:v>
                </c:pt>
                <c:pt idx="49">
                  <c:v>37939468.090000004</c:v>
                </c:pt>
                <c:pt idx="50">
                  <c:v>61729795.759999998</c:v>
                </c:pt>
                <c:pt idx="51">
                  <c:v>83277472.849999994</c:v>
                </c:pt>
                <c:pt idx="52">
                  <c:v>102956218.8</c:v>
                </c:pt>
                <c:pt idx="53">
                  <c:v>118794103.59999999</c:v>
                </c:pt>
                <c:pt idx="54">
                  <c:v>128844614.8</c:v>
                </c:pt>
                <c:pt idx="55">
                  <c:v>135379322.90000001</c:v>
                </c:pt>
                <c:pt idx="56">
                  <c:v>138206198.19999999</c:v>
                </c:pt>
                <c:pt idx="57">
                  <c:v>137918993.5</c:v>
                </c:pt>
                <c:pt idx="58">
                  <c:v>135164976.5</c:v>
                </c:pt>
                <c:pt idx="59">
                  <c:v>131417469.90000001</c:v>
                </c:pt>
                <c:pt idx="60">
                  <c:v>126138574.5</c:v>
                </c:pt>
                <c:pt idx="61">
                  <c:v>121469326.09999999</c:v>
                </c:pt>
                <c:pt idx="62">
                  <c:v>116272985.59999999</c:v>
                </c:pt>
                <c:pt idx="63">
                  <c:v>110195149</c:v>
                </c:pt>
                <c:pt idx="64">
                  <c:v>104290481.09999999</c:v>
                </c:pt>
                <c:pt idx="65">
                  <c:v>98840293.069999993</c:v>
                </c:pt>
                <c:pt idx="66">
                  <c:v>94324958.780000001</c:v>
                </c:pt>
                <c:pt idx="67">
                  <c:v>89570359.620000005</c:v>
                </c:pt>
                <c:pt idx="68">
                  <c:v>84431714.230000004</c:v>
                </c:pt>
                <c:pt idx="69">
                  <c:v>79932722.030000001</c:v>
                </c:pt>
                <c:pt idx="70">
                  <c:v>75347904.640000001</c:v>
                </c:pt>
                <c:pt idx="71">
                  <c:v>71357961.200000003</c:v>
                </c:pt>
                <c:pt idx="72">
                  <c:v>67605159.700000003</c:v>
                </c:pt>
                <c:pt idx="73">
                  <c:v>63776327.899999999</c:v>
                </c:pt>
                <c:pt idx="74">
                  <c:v>60530540.549999997</c:v>
                </c:pt>
                <c:pt idx="75">
                  <c:v>57369711.609999999</c:v>
                </c:pt>
                <c:pt idx="76">
                  <c:v>53427580.329999998</c:v>
                </c:pt>
                <c:pt idx="77">
                  <c:v>50550554.619999997</c:v>
                </c:pt>
                <c:pt idx="78">
                  <c:v>47691763.700000003</c:v>
                </c:pt>
                <c:pt idx="79">
                  <c:v>45233046.439999998</c:v>
                </c:pt>
                <c:pt idx="80">
                  <c:v>42909352.710000001</c:v>
                </c:pt>
                <c:pt idx="81">
                  <c:v>40369458.420000002</c:v>
                </c:pt>
                <c:pt idx="82">
                  <c:v>37641308.869999997</c:v>
                </c:pt>
                <c:pt idx="83">
                  <c:v>35474396.619999997</c:v>
                </c:pt>
                <c:pt idx="84">
                  <c:v>33097732.109999999</c:v>
                </c:pt>
                <c:pt idx="85">
                  <c:v>31659658.940000001</c:v>
                </c:pt>
                <c:pt idx="86">
                  <c:v>29958192.460000001</c:v>
                </c:pt>
                <c:pt idx="87">
                  <c:v>28587017.600000001</c:v>
                </c:pt>
                <c:pt idx="88">
                  <c:v>26537159.5</c:v>
                </c:pt>
                <c:pt idx="89">
                  <c:v>25140647.600000001</c:v>
                </c:pt>
                <c:pt idx="90">
                  <c:v>23518767.649999999</c:v>
                </c:pt>
                <c:pt idx="91">
                  <c:v>21850891.859999999</c:v>
                </c:pt>
                <c:pt idx="92">
                  <c:v>20489005.579999998</c:v>
                </c:pt>
                <c:pt idx="93">
                  <c:v>19413349.719999999</c:v>
                </c:pt>
                <c:pt idx="94">
                  <c:v>18229552.640000001</c:v>
                </c:pt>
                <c:pt idx="95">
                  <c:v>16071557.32</c:v>
                </c:pt>
                <c:pt idx="96">
                  <c:v>1622448.0120000001</c:v>
                </c:pt>
                <c:pt idx="97">
                  <c:v>4210786.7410000004</c:v>
                </c:pt>
                <c:pt idx="98">
                  <c:v>8813128.2929999996</c:v>
                </c:pt>
                <c:pt idx="99">
                  <c:v>15099178</c:v>
                </c:pt>
                <c:pt idx="100">
                  <c:v>22413297.120000001</c:v>
                </c:pt>
                <c:pt idx="101">
                  <c:v>29997223.829999998</c:v>
                </c:pt>
                <c:pt idx="102">
                  <c:v>37099543.530000001</c:v>
                </c:pt>
                <c:pt idx="103">
                  <c:v>43163736.049999997</c:v>
                </c:pt>
                <c:pt idx="104">
                  <c:v>47123554.18</c:v>
                </c:pt>
                <c:pt idx="105">
                  <c:v>49171839.770000003</c:v>
                </c:pt>
                <c:pt idx="106">
                  <c:v>50128948.93</c:v>
                </c:pt>
                <c:pt idx="107">
                  <c:v>50259270.960000001</c:v>
                </c:pt>
                <c:pt idx="108">
                  <c:v>49308037.090000004</c:v>
                </c:pt>
                <c:pt idx="109">
                  <c:v>48214660.399999999</c:v>
                </c:pt>
                <c:pt idx="110">
                  <c:v>46635641.409999996</c:v>
                </c:pt>
                <c:pt idx="111">
                  <c:v>45378150.869999997</c:v>
                </c:pt>
                <c:pt idx="112">
                  <c:v>43692589.340000004</c:v>
                </c:pt>
                <c:pt idx="113">
                  <c:v>41792030.189999998</c:v>
                </c:pt>
                <c:pt idx="114">
                  <c:v>39806131.229999997</c:v>
                </c:pt>
                <c:pt idx="115">
                  <c:v>38426908</c:v>
                </c:pt>
                <c:pt idx="116">
                  <c:v>36479087.740000002</c:v>
                </c:pt>
                <c:pt idx="117">
                  <c:v>34554978.109999999</c:v>
                </c:pt>
                <c:pt idx="118">
                  <c:v>33304744.609999999</c:v>
                </c:pt>
                <c:pt idx="119">
                  <c:v>31640324.829999998</c:v>
                </c:pt>
                <c:pt idx="120">
                  <c:v>29957161.940000001</c:v>
                </c:pt>
                <c:pt idx="121">
                  <c:v>28373646.510000002</c:v>
                </c:pt>
                <c:pt idx="122">
                  <c:v>27156182.239999998</c:v>
                </c:pt>
                <c:pt idx="123">
                  <c:v>25545697.879999999</c:v>
                </c:pt>
                <c:pt idx="124">
                  <c:v>24444842.109999999</c:v>
                </c:pt>
                <c:pt idx="125">
                  <c:v>23049470.949999999</c:v>
                </c:pt>
                <c:pt idx="126">
                  <c:v>21802650.109999999</c:v>
                </c:pt>
                <c:pt idx="127">
                  <c:v>21180087.640000001</c:v>
                </c:pt>
                <c:pt idx="128">
                  <c:v>19777777.25</c:v>
                </c:pt>
                <c:pt idx="129">
                  <c:v>18871913.870000001</c:v>
                </c:pt>
                <c:pt idx="130">
                  <c:v>17969265.059999999</c:v>
                </c:pt>
                <c:pt idx="131">
                  <c:v>16908845.699999999</c:v>
                </c:pt>
                <c:pt idx="132">
                  <c:v>15926144.67</c:v>
                </c:pt>
                <c:pt idx="133">
                  <c:v>14931539.550000001</c:v>
                </c:pt>
                <c:pt idx="134">
                  <c:v>14219372.859999999</c:v>
                </c:pt>
                <c:pt idx="135">
                  <c:v>13565828.369999999</c:v>
                </c:pt>
                <c:pt idx="136">
                  <c:v>12975717.199999999</c:v>
                </c:pt>
                <c:pt idx="137">
                  <c:v>12200553.57</c:v>
                </c:pt>
                <c:pt idx="138">
                  <c:v>11566151.48</c:v>
                </c:pt>
                <c:pt idx="139">
                  <c:v>10983503.859999999</c:v>
                </c:pt>
                <c:pt idx="140">
                  <c:v>10180965.52</c:v>
                </c:pt>
                <c:pt idx="141">
                  <c:v>9417279.9100000001</c:v>
                </c:pt>
                <c:pt idx="142">
                  <c:v>8810950.4509999994</c:v>
                </c:pt>
                <c:pt idx="143">
                  <c:v>7543050.2429999998</c:v>
                </c:pt>
                <c:pt idx="144">
                  <c:v>797005.09259999997</c:v>
                </c:pt>
                <c:pt idx="145">
                  <c:v>1696214.72</c:v>
                </c:pt>
                <c:pt idx="146">
                  <c:v>3041028.8149999999</c:v>
                </c:pt>
                <c:pt idx="147">
                  <c:v>4988204.5829999996</c:v>
                </c:pt>
                <c:pt idx="148">
                  <c:v>7678116.182</c:v>
                </c:pt>
                <c:pt idx="149">
                  <c:v>10922703.439999999</c:v>
                </c:pt>
                <c:pt idx="150">
                  <c:v>14045316.73</c:v>
                </c:pt>
                <c:pt idx="151">
                  <c:v>17204036.920000002</c:v>
                </c:pt>
                <c:pt idx="152">
                  <c:v>19882356.350000001</c:v>
                </c:pt>
                <c:pt idx="153">
                  <c:v>21576728.030000001</c:v>
                </c:pt>
                <c:pt idx="154">
                  <c:v>22765609</c:v>
                </c:pt>
                <c:pt idx="155">
                  <c:v>23278088.280000001</c:v>
                </c:pt>
                <c:pt idx="156">
                  <c:v>23511986.780000001</c:v>
                </c:pt>
                <c:pt idx="157">
                  <c:v>23395964.93</c:v>
                </c:pt>
                <c:pt idx="158">
                  <c:v>22631256.629999999</c:v>
                </c:pt>
                <c:pt idx="159">
                  <c:v>22350909.710000001</c:v>
                </c:pt>
                <c:pt idx="160">
                  <c:v>21691865.039999999</c:v>
                </c:pt>
                <c:pt idx="161">
                  <c:v>20939260.969999999</c:v>
                </c:pt>
                <c:pt idx="162">
                  <c:v>20197687.239999998</c:v>
                </c:pt>
                <c:pt idx="163">
                  <c:v>19528518.079999998</c:v>
                </c:pt>
                <c:pt idx="164">
                  <c:v>18904797.399999999</c:v>
                </c:pt>
                <c:pt idx="165">
                  <c:v>18004138.579999998</c:v>
                </c:pt>
                <c:pt idx="166">
                  <c:v>17508823.52</c:v>
                </c:pt>
                <c:pt idx="167">
                  <c:v>16825867.629999999</c:v>
                </c:pt>
                <c:pt idx="168">
                  <c:v>16022824.720000001</c:v>
                </c:pt>
                <c:pt idx="169">
                  <c:v>15459242.970000001</c:v>
                </c:pt>
                <c:pt idx="170">
                  <c:v>14678996.800000001</c:v>
                </c:pt>
                <c:pt idx="171">
                  <c:v>14087445.66</c:v>
                </c:pt>
                <c:pt idx="172">
                  <c:v>13298685.640000001</c:v>
                </c:pt>
                <c:pt idx="173">
                  <c:v>12648380.439999999</c:v>
                </c:pt>
                <c:pt idx="174">
                  <c:v>12082354.390000001</c:v>
                </c:pt>
                <c:pt idx="175">
                  <c:v>11452945.17</c:v>
                </c:pt>
                <c:pt idx="176">
                  <c:v>11038903.449999999</c:v>
                </c:pt>
                <c:pt idx="177">
                  <c:v>10536459.300000001</c:v>
                </c:pt>
                <c:pt idx="178">
                  <c:v>10114087.380000001</c:v>
                </c:pt>
                <c:pt idx="179">
                  <c:v>9629012.1349999998</c:v>
                </c:pt>
                <c:pt idx="180">
                  <c:v>9281648.591</c:v>
                </c:pt>
                <c:pt idx="181">
                  <c:v>8559236.9729999993</c:v>
                </c:pt>
                <c:pt idx="182">
                  <c:v>8484146.1290000007</c:v>
                </c:pt>
                <c:pt idx="183">
                  <c:v>7951498.2630000003</c:v>
                </c:pt>
                <c:pt idx="184">
                  <c:v>7499213.659</c:v>
                </c:pt>
                <c:pt idx="185">
                  <c:v>6925937.0389999999</c:v>
                </c:pt>
                <c:pt idx="186">
                  <c:v>6768836.2290000003</c:v>
                </c:pt>
                <c:pt idx="187">
                  <c:v>6435513.1440000003</c:v>
                </c:pt>
                <c:pt idx="188">
                  <c:v>6216959.8720000004</c:v>
                </c:pt>
                <c:pt idx="189">
                  <c:v>5802670.8669999996</c:v>
                </c:pt>
                <c:pt idx="190">
                  <c:v>5366233.9349999996</c:v>
                </c:pt>
                <c:pt idx="191">
                  <c:v>4420661.5049999999</c:v>
                </c:pt>
                <c:pt idx="192">
                  <c:v>2120146.5430000001</c:v>
                </c:pt>
                <c:pt idx="193">
                  <c:v>9160604.8469999991</c:v>
                </c:pt>
                <c:pt idx="194">
                  <c:v>11555720.75</c:v>
                </c:pt>
                <c:pt idx="195">
                  <c:v>10260732.25</c:v>
                </c:pt>
                <c:pt idx="196">
                  <c:v>8295885.2300000004</c:v>
                </c:pt>
                <c:pt idx="197">
                  <c:v>6555587.3880000003</c:v>
                </c:pt>
                <c:pt idx="198">
                  <c:v>5058314.0029999996</c:v>
                </c:pt>
                <c:pt idx="199">
                  <c:v>3714664.2769999998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BB-7143-B509-7CA1DB15A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2453568"/>
        <c:axId val="1126892800"/>
      </c:lineChart>
      <c:catAx>
        <c:axId val="1112453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892800"/>
        <c:crosses val="autoZero"/>
        <c:auto val="1"/>
        <c:lblAlgn val="ctr"/>
        <c:lblOffset val="100"/>
        <c:noMultiLvlLbl val="0"/>
      </c:catAx>
      <c:valAx>
        <c:axId val="112689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45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baseline="0">
                <a:latin typeface="Calibri" panose="020F0502020204030204" pitchFamily="34" charset="0"/>
                <a:cs typeface="Calibri" panose="020F0502020204030204" pitchFamily="34" charset="0"/>
              </a:rPr>
              <a:t> MeV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219512195121952"/>
          <c:y val="0.20771241847837174"/>
          <c:w val="0.76487804878048782"/>
          <c:h val="0.645524858573485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'200x200DRM+curves'!$A$20:$GR$20</c:f>
              <c:numCache>
                <c:formatCode>General</c:formatCode>
                <c:ptCount val="200"/>
                <c:pt idx="0">
                  <c:v>30157287.879999999</c:v>
                </c:pt>
                <c:pt idx="1">
                  <c:v>44113832.770000003</c:v>
                </c:pt>
                <c:pt idx="2">
                  <c:v>43801757.829999998</c:v>
                </c:pt>
                <c:pt idx="3">
                  <c:v>42753037.960000001</c:v>
                </c:pt>
                <c:pt idx="4">
                  <c:v>40736137.539999999</c:v>
                </c:pt>
                <c:pt idx="5">
                  <c:v>39105598.590000004</c:v>
                </c:pt>
                <c:pt idx="6">
                  <c:v>37889408.93</c:v>
                </c:pt>
                <c:pt idx="7">
                  <c:v>36675855.210000001</c:v>
                </c:pt>
                <c:pt idx="8">
                  <c:v>35144534.969999999</c:v>
                </c:pt>
                <c:pt idx="9">
                  <c:v>33769575.350000001</c:v>
                </c:pt>
                <c:pt idx="10">
                  <c:v>32389015.27</c:v>
                </c:pt>
                <c:pt idx="11">
                  <c:v>30949305.370000001</c:v>
                </c:pt>
                <c:pt idx="12">
                  <c:v>29975179.73</c:v>
                </c:pt>
                <c:pt idx="13">
                  <c:v>28833152.719999999</c:v>
                </c:pt>
                <c:pt idx="14">
                  <c:v>27805470.670000002</c:v>
                </c:pt>
                <c:pt idx="15">
                  <c:v>26737807.41</c:v>
                </c:pt>
                <c:pt idx="16">
                  <c:v>25545519.07</c:v>
                </c:pt>
                <c:pt idx="17">
                  <c:v>24434675.82</c:v>
                </c:pt>
                <c:pt idx="18">
                  <c:v>23599919.57</c:v>
                </c:pt>
                <c:pt idx="19">
                  <c:v>22238044.59</c:v>
                </c:pt>
                <c:pt idx="20">
                  <c:v>21579986.59</c:v>
                </c:pt>
                <c:pt idx="21">
                  <c:v>20532575.859999999</c:v>
                </c:pt>
                <c:pt idx="22">
                  <c:v>19821318.809999999</c:v>
                </c:pt>
                <c:pt idx="23">
                  <c:v>19098944.079999998</c:v>
                </c:pt>
                <c:pt idx="24">
                  <c:v>18420889.280000001</c:v>
                </c:pt>
                <c:pt idx="25">
                  <c:v>17694404.57</c:v>
                </c:pt>
                <c:pt idx="26">
                  <c:v>16770373.15</c:v>
                </c:pt>
                <c:pt idx="27">
                  <c:v>16037741.15</c:v>
                </c:pt>
                <c:pt idx="28">
                  <c:v>15618298.859999999</c:v>
                </c:pt>
                <c:pt idx="29">
                  <c:v>15052678.5</c:v>
                </c:pt>
                <c:pt idx="30">
                  <c:v>14307463.66</c:v>
                </c:pt>
                <c:pt idx="31">
                  <c:v>13722296.310000001</c:v>
                </c:pt>
                <c:pt idx="32">
                  <c:v>13162863.83</c:v>
                </c:pt>
                <c:pt idx="33">
                  <c:v>12528163.91</c:v>
                </c:pt>
                <c:pt idx="34">
                  <c:v>12355463.73</c:v>
                </c:pt>
                <c:pt idx="35">
                  <c:v>11728571.029999999</c:v>
                </c:pt>
                <c:pt idx="36">
                  <c:v>11229463.939999999</c:v>
                </c:pt>
                <c:pt idx="37">
                  <c:v>10785767.539999999</c:v>
                </c:pt>
                <c:pt idx="38">
                  <c:v>10345795.09</c:v>
                </c:pt>
                <c:pt idx="39">
                  <c:v>10013743.57</c:v>
                </c:pt>
                <c:pt idx="40">
                  <c:v>9499894.466</c:v>
                </c:pt>
                <c:pt idx="41">
                  <c:v>9281149.1779999994</c:v>
                </c:pt>
                <c:pt idx="42">
                  <c:v>8741584.9399999995</c:v>
                </c:pt>
                <c:pt idx="43">
                  <c:v>8438670.216</c:v>
                </c:pt>
                <c:pt idx="44">
                  <c:v>8219094.6390000004</c:v>
                </c:pt>
                <c:pt idx="45">
                  <c:v>7754232.4119999995</c:v>
                </c:pt>
                <c:pt idx="46">
                  <c:v>7499773.7759999996</c:v>
                </c:pt>
                <c:pt idx="47">
                  <c:v>6566937.7690000003</c:v>
                </c:pt>
                <c:pt idx="48">
                  <c:v>9323350.6960000005</c:v>
                </c:pt>
                <c:pt idx="49">
                  <c:v>14078336.460000001</c:v>
                </c:pt>
                <c:pt idx="50">
                  <c:v>13942741.43</c:v>
                </c:pt>
                <c:pt idx="51">
                  <c:v>13659365.189999999</c:v>
                </c:pt>
                <c:pt idx="52">
                  <c:v>13140563.35</c:v>
                </c:pt>
                <c:pt idx="53">
                  <c:v>12823391.43</c:v>
                </c:pt>
                <c:pt idx="54">
                  <c:v>12461187.09</c:v>
                </c:pt>
                <c:pt idx="55">
                  <c:v>11847958.15</c:v>
                </c:pt>
                <c:pt idx="56">
                  <c:v>11468084.76</c:v>
                </c:pt>
                <c:pt idx="57">
                  <c:v>11258043.609999999</c:v>
                </c:pt>
                <c:pt idx="58">
                  <c:v>10941250.83</c:v>
                </c:pt>
                <c:pt idx="59">
                  <c:v>10417287.939999999</c:v>
                </c:pt>
                <c:pt idx="60">
                  <c:v>9926979.7290000003</c:v>
                </c:pt>
                <c:pt idx="61">
                  <c:v>9682858.1219999995</c:v>
                </c:pt>
                <c:pt idx="62">
                  <c:v>9483770.9890000001</c:v>
                </c:pt>
                <c:pt idx="63">
                  <c:v>8761828.8709999993</c:v>
                </c:pt>
                <c:pt idx="64">
                  <c:v>8580028.5720000006</c:v>
                </c:pt>
                <c:pt idx="65">
                  <c:v>8225236.7620000001</c:v>
                </c:pt>
                <c:pt idx="66">
                  <c:v>7812720.3909999998</c:v>
                </c:pt>
                <c:pt idx="67">
                  <c:v>7470075.4529999997</c:v>
                </c:pt>
                <c:pt idx="68">
                  <c:v>7358972.1780000003</c:v>
                </c:pt>
                <c:pt idx="69">
                  <c:v>6973003.3729999997</c:v>
                </c:pt>
                <c:pt idx="70">
                  <c:v>6811218.3660000004</c:v>
                </c:pt>
                <c:pt idx="71">
                  <c:v>6577001.2240000004</c:v>
                </c:pt>
                <c:pt idx="72">
                  <c:v>6243328.3559999997</c:v>
                </c:pt>
                <c:pt idx="73">
                  <c:v>6078143.909</c:v>
                </c:pt>
                <c:pt idx="74">
                  <c:v>5849395.5039999997</c:v>
                </c:pt>
                <c:pt idx="75">
                  <c:v>5539235.5269999998</c:v>
                </c:pt>
                <c:pt idx="76">
                  <c:v>5238020.63</c:v>
                </c:pt>
                <c:pt idx="77">
                  <c:v>5100573.6660000002</c:v>
                </c:pt>
                <c:pt idx="78">
                  <c:v>4944547.2920000004</c:v>
                </c:pt>
                <c:pt idx="79">
                  <c:v>4502424.6210000003</c:v>
                </c:pt>
                <c:pt idx="80">
                  <c:v>4528180.7460000003</c:v>
                </c:pt>
                <c:pt idx="81">
                  <c:v>4275913.4239999996</c:v>
                </c:pt>
                <c:pt idx="82">
                  <c:v>4065986.125</c:v>
                </c:pt>
                <c:pt idx="83">
                  <c:v>3931143.1120000002</c:v>
                </c:pt>
                <c:pt idx="84">
                  <c:v>3776208.81</c:v>
                </c:pt>
                <c:pt idx="85">
                  <c:v>3683276.3489999999</c:v>
                </c:pt>
                <c:pt idx="86">
                  <c:v>3391278.2510000002</c:v>
                </c:pt>
                <c:pt idx="87">
                  <c:v>3409021.0159999998</c:v>
                </c:pt>
                <c:pt idx="88">
                  <c:v>3261406.48</c:v>
                </c:pt>
                <c:pt idx="89">
                  <c:v>3147950.4870000002</c:v>
                </c:pt>
                <c:pt idx="90">
                  <c:v>2975089.6439999999</c:v>
                </c:pt>
                <c:pt idx="91">
                  <c:v>2792649.3459999999</c:v>
                </c:pt>
                <c:pt idx="92">
                  <c:v>2807089.9679999999</c:v>
                </c:pt>
                <c:pt idx="93">
                  <c:v>2673839.9909999999</c:v>
                </c:pt>
                <c:pt idx="94">
                  <c:v>2434754.699</c:v>
                </c:pt>
                <c:pt idx="95">
                  <c:v>2158109.557</c:v>
                </c:pt>
                <c:pt idx="96">
                  <c:v>731003.36250000005</c:v>
                </c:pt>
                <c:pt idx="97">
                  <c:v>1173595.1140000001</c:v>
                </c:pt>
                <c:pt idx="98">
                  <c:v>1281854.872</c:v>
                </c:pt>
                <c:pt idx="99">
                  <c:v>1358990.236</c:v>
                </c:pt>
                <c:pt idx="100">
                  <c:v>1383229.2930000001</c:v>
                </c:pt>
                <c:pt idx="101">
                  <c:v>1401391.919</c:v>
                </c:pt>
                <c:pt idx="102">
                  <c:v>1457396.8570000001</c:v>
                </c:pt>
                <c:pt idx="103">
                  <c:v>1400487.442</c:v>
                </c:pt>
                <c:pt idx="104">
                  <c:v>1434688.611</c:v>
                </c:pt>
                <c:pt idx="105">
                  <c:v>1413403.709</c:v>
                </c:pt>
                <c:pt idx="106">
                  <c:v>1353877.274</c:v>
                </c:pt>
                <c:pt idx="107">
                  <c:v>1362268.828</c:v>
                </c:pt>
                <c:pt idx="108">
                  <c:v>1418655.264</c:v>
                </c:pt>
                <c:pt idx="109">
                  <c:v>1285586.406</c:v>
                </c:pt>
                <c:pt idx="110">
                  <c:v>1325135.9339999999</c:v>
                </c:pt>
                <c:pt idx="111">
                  <c:v>1220496.3970000001</c:v>
                </c:pt>
                <c:pt idx="112">
                  <c:v>1238509.3810000001</c:v>
                </c:pt>
                <c:pt idx="113">
                  <c:v>1202620.3970000001</c:v>
                </c:pt>
                <c:pt idx="114">
                  <c:v>1178567.9140000001</c:v>
                </c:pt>
                <c:pt idx="115">
                  <c:v>1159496.5630000001</c:v>
                </c:pt>
                <c:pt idx="116">
                  <c:v>1165870.82</c:v>
                </c:pt>
                <c:pt idx="117">
                  <c:v>1092110.8810000001</c:v>
                </c:pt>
                <c:pt idx="118">
                  <c:v>1078808.0060000001</c:v>
                </c:pt>
                <c:pt idx="119">
                  <c:v>1018492.223</c:v>
                </c:pt>
                <c:pt idx="120">
                  <c:v>979283.57940000005</c:v>
                </c:pt>
                <c:pt idx="121">
                  <c:v>954761.99219999998</c:v>
                </c:pt>
                <c:pt idx="122">
                  <c:v>936646.05839999998</c:v>
                </c:pt>
                <c:pt idx="123">
                  <c:v>923926.30200000003</c:v>
                </c:pt>
                <c:pt idx="124">
                  <c:v>898687.95550000004</c:v>
                </c:pt>
                <c:pt idx="125">
                  <c:v>822162.33550000004</c:v>
                </c:pt>
                <c:pt idx="126">
                  <c:v>791827.46010000003</c:v>
                </c:pt>
                <c:pt idx="127">
                  <c:v>796770.05530000001</c:v>
                </c:pt>
                <c:pt idx="128">
                  <c:v>775218.39280000003</c:v>
                </c:pt>
                <c:pt idx="129">
                  <c:v>730078.81370000006</c:v>
                </c:pt>
                <c:pt idx="130">
                  <c:v>702709.34589999996</c:v>
                </c:pt>
                <c:pt idx="131">
                  <c:v>690302.7635</c:v>
                </c:pt>
                <c:pt idx="132">
                  <c:v>643794.77099999995</c:v>
                </c:pt>
                <c:pt idx="133">
                  <c:v>627967.01610000001</c:v>
                </c:pt>
                <c:pt idx="134">
                  <c:v>586888.25300000003</c:v>
                </c:pt>
                <c:pt idx="135">
                  <c:v>626000.37540000002</c:v>
                </c:pt>
                <c:pt idx="136">
                  <c:v>539882.35580000002</c:v>
                </c:pt>
                <c:pt idx="137">
                  <c:v>526256.58799999999</c:v>
                </c:pt>
                <c:pt idx="138">
                  <c:v>557646.95730000001</c:v>
                </c:pt>
                <c:pt idx="139">
                  <c:v>505847.74089999998</c:v>
                </c:pt>
                <c:pt idx="140">
                  <c:v>486053.49719999998</c:v>
                </c:pt>
                <c:pt idx="141">
                  <c:v>464630.7941</c:v>
                </c:pt>
                <c:pt idx="142">
                  <c:v>419943.63189999998</c:v>
                </c:pt>
                <c:pt idx="143">
                  <c:v>354372.28739999997</c:v>
                </c:pt>
                <c:pt idx="144">
                  <c:v>234153.24419999999</c:v>
                </c:pt>
                <c:pt idx="145">
                  <c:v>305227.72029999999</c:v>
                </c:pt>
                <c:pt idx="146">
                  <c:v>373029.94329999998</c:v>
                </c:pt>
                <c:pt idx="147">
                  <c:v>419029.96669999999</c:v>
                </c:pt>
                <c:pt idx="148">
                  <c:v>431995.33470000001</c:v>
                </c:pt>
                <c:pt idx="149">
                  <c:v>490724.90960000001</c:v>
                </c:pt>
                <c:pt idx="150">
                  <c:v>515952.4657</c:v>
                </c:pt>
                <c:pt idx="151">
                  <c:v>505858.89319999999</c:v>
                </c:pt>
                <c:pt idx="152">
                  <c:v>545447.03509999998</c:v>
                </c:pt>
                <c:pt idx="153">
                  <c:v>559305.66949999996</c:v>
                </c:pt>
                <c:pt idx="154">
                  <c:v>545691.40549999999</c:v>
                </c:pt>
                <c:pt idx="155">
                  <c:v>546460.34530000004</c:v>
                </c:pt>
                <c:pt idx="156">
                  <c:v>556660.96200000006</c:v>
                </c:pt>
                <c:pt idx="157">
                  <c:v>536659.4621</c:v>
                </c:pt>
                <c:pt idx="158">
                  <c:v>603184.57940000005</c:v>
                </c:pt>
                <c:pt idx="159">
                  <c:v>554183.88390000002</c:v>
                </c:pt>
                <c:pt idx="160">
                  <c:v>546240.36219999997</c:v>
                </c:pt>
                <c:pt idx="161">
                  <c:v>565358.06770000001</c:v>
                </c:pt>
                <c:pt idx="162">
                  <c:v>564091.51190000004</c:v>
                </c:pt>
                <c:pt idx="163">
                  <c:v>539205.12450000003</c:v>
                </c:pt>
                <c:pt idx="164">
                  <c:v>528710.79570000002</c:v>
                </c:pt>
                <c:pt idx="165">
                  <c:v>513358.7819</c:v>
                </c:pt>
                <c:pt idx="166">
                  <c:v>516899.70630000002</c:v>
                </c:pt>
                <c:pt idx="167">
                  <c:v>496485.598</c:v>
                </c:pt>
                <c:pt idx="168">
                  <c:v>502370.19280000002</c:v>
                </c:pt>
                <c:pt idx="169">
                  <c:v>473540.13919999998</c:v>
                </c:pt>
                <c:pt idx="170">
                  <c:v>451212.6851</c:v>
                </c:pt>
                <c:pt idx="171">
                  <c:v>435737.45309999998</c:v>
                </c:pt>
                <c:pt idx="172">
                  <c:v>421885.95819999999</c:v>
                </c:pt>
                <c:pt idx="173">
                  <c:v>418459.81099999999</c:v>
                </c:pt>
                <c:pt idx="174">
                  <c:v>395462.18660000002</c:v>
                </c:pt>
                <c:pt idx="175">
                  <c:v>404188.99410000001</c:v>
                </c:pt>
                <c:pt idx="176">
                  <c:v>383261.58889999997</c:v>
                </c:pt>
                <c:pt idx="177">
                  <c:v>373110.12709999998</c:v>
                </c:pt>
                <c:pt idx="178">
                  <c:v>374012.28690000001</c:v>
                </c:pt>
                <c:pt idx="179">
                  <c:v>360483.07530000003</c:v>
                </c:pt>
                <c:pt idx="180">
                  <c:v>332720.13669999997</c:v>
                </c:pt>
                <c:pt idx="181">
                  <c:v>311020.84110000002</c:v>
                </c:pt>
                <c:pt idx="182">
                  <c:v>329044.78840000002</c:v>
                </c:pt>
                <c:pt idx="183">
                  <c:v>308235.19209999999</c:v>
                </c:pt>
                <c:pt idx="184">
                  <c:v>306919.30469999998</c:v>
                </c:pt>
                <c:pt idx="185">
                  <c:v>303984.4621</c:v>
                </c:pt>
                <c:pt idx="186">
                  <c:v>266968.44799999997</c:v>
                </c:pt>
                <c:pt idx="187">
                  <c:v>281849.83140000002</c:v>
                </c:pt>
                <c:pt idx="188">
                  <c:v>246560.12789999999</c:v>
                </c:pt>
                <c:pt idx="189">
                  <c:v>240476.50700000001</c:v>
                </c:pt>
                <c:pt idx="190">
                  <c:v>211021.65820000001</c:v>
                </c:pt>
                <c:pt idx="191">
                  <c:v>193047.5295</c:v>
                </c:pt>
                <c:pt idx="192">
                  <c:v>219892.19639999999</c:v>
                </c:pt>
                <c:pt idx="193">
                  <c:v>315877.59019999998</c:v>
                </c:pt>
                <c:pt idx="194">
                  <c:v>350351.48359999998</c:v>
                </c:pt>
                <c:pt idx="195">
                  <c:v>340655.14150000003</c:v>
                </c:pt>
                <c:pt idx="196">
                  <c:v>308754.02710000001</c:v>
                </c:pt>
                <c:pt idx="197">
                  <c:v>268950.53950000001</c:v>
                </c:pt>
                <c:pt idx="198">
                  <c:v>217262.1243</c:v>
                </c:pt>
                <c:pt idx="199">
                  <c:v>164005.22810000001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8B-7D4E-9444-B1C9FFA10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6634848"/>
        <c:axId val="1118792528"/>
      </c:lineChart>
      <c:catAx>
        <c:axId val="11166348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792528"/>
        <c:crosses val="autoZero"/>
        <c:auto val="1"/>
        <c:lblAlgn val="ctr"/>
        <c:lblOffset val="100"/>
        <c:noMultiLvlLbl val="0"/>
      </c:catAx>
      <c:valAx>
        <c:axId val="111879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6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63CB38B-CBD4-DE49-A3C5-6AEE68C0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3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01253-2A42-3A4B-8F30-097485ED7E2B}" type="slidenum">
              <a:rPr lang="en-US"/>
              <a:pPr/>
              <a:t>2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BD3C8-0691-EE4C-86FA-4B11009F406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B427D-14A3-4782-BBEA-87B78530AC49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49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15A9C8-32EF-FF47-89AB-421BDF28419C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E471707-600D-BC47-A415-682DC143064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0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CB38B-CBD4-DE49-A3C5-6AEE68C04D0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CB38B-CBD4-DE49-A3C5-6AEE68C04D0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00D19-9FE6-8542-8C5E-37EE83F0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0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A3088-363F-9444-A9E4-65D38E386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4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CD1D-37E7-CE45-BF62-C69D0380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DE16-5CD8-4991-911C-8C71D7B5CD8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24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2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0B98A-524E-CD41-BF9D-F23F16BF3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757E-A642-6C41-9F3C-3C8AA75D5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FD1FB-FD5C-9745-AF14-A8FDBBF2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F9534-7D77-0542-9B40-588C57FAF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8A4A4-B1C0-9A4E-99F1-1A7A61761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BCA3-283C-1A41-9F67-AEFBA8AA0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6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25F3-5BD2-1F42-96C4-801406F5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1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C75B6-D52D-A844-9AD7-D744EF937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3C52F7B-06F0-B840-A94A-C684925E0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tif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10" Type="http://schemas.openxmlformats.org/officeDocument/2006/relationships/image" Target="../media/image39.png"/><Relationship Id="rId4" Type="http://schemas.openxmlformats.org/officeDocument/2006/relationships/image" Target="../media/image33.tiff"/><Relationship Id="rId9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srep13968" TargetMode="Externa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hyperlink" Target="https://youtu.be/oB2@tiEfyBQ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5.jpg"/><Relationship Id="rId5" Type="http://schemas.openxmlformats.org/officeDocument/2006/relationships/image" Target="../media/image69.png"/><Relationship Id="rId4" Type="http://schemas.openxmlformats.org/officeDocument/2006/relationships/image" Target="../media/image74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955119"/>
            <a:ext cx="7620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From </a:t>
            </a:r>
            <a:r>
              <a:rPr lang="en-US" sz="3000" b="1" dirty="0" err="1"/>
              <a:t>Megagauss</a:t>
            </a:r>
            <a:r>
              <a:rPr lang="en-US" sz="3000" b="1" dirty="0"/>
              <a:t> Jets to Gamma-Ray Bursts: </a:t>
            </a:r>
            <a:r>
              <a:rPr lang="en-US" sz="2800" b="1" dirty="0"/>
              <a:t>New Frontiers in HED Laboratory Astrophysics</a:t>
            </a:r>
            <a:endParaRPr lang="en-US" sz="2800" dirty="0"/>
          </a:p>
          <a:p>
            <a:pPr algn="ctr"/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sz="2800" i="1" dirty="0"/>
              <a:t>Edison Liang, Rice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5486400"/>
            <a:ext cx="371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</a:rPr>
              <a:t>Work supported by DOE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C1265-0968-2948-A5A1-43540465BC81}"/>
              </a:ext>
            </a:extLst>
          </p:cNvPr>
          <p:cNvSpPr txBox="1"/>
          <p:nvPr/>
        </p:nvSpPr>
        <p:spPr>
          <a:xfrm>
            <a:off x="7010400" y="3881735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Symbol" pitchFamily="2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7602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620BA-B299-924D-B5FF-0C356916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6881" r="13905" b="13513"/>
          <a:stretch/>
        </p:blipFill>
        <p:spPr>
          <a:xfrm>
            <a:off x="3655828" y="76200"/>
            <a:ext cx="5030972" cy="6707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7EFB4-0406-6B41-BB33-EE34A931BD00}"/>
              </a:ext>
            </a:extLst>
          </p:cNvPr>
          <p:cNvSpPr txBox="1"/>
          <p:nvPr/>
        </p:nvSpPr>
        <p:spPr>
          <a:xfrm>
            <a:off x="1342199" y="2706469"/>
            <a:ext cx="185820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TS data at TCC </a:t>
            </a:r>
          </a:p>
          <a:p>
            <a:r>
              <a:rPr lang="en-US" sz="1800" dirty="0"/>
              <a:t>generally agree </a:t>
            </a:r>
          </a:p>
          <a:p>
            <a:r>
              <a:rPr lang="en-US" sz="1800" dirty="0"/>
              <a:t>with 3-D FLASH </a:t>
            </a:r>
          </a:p>
          <a:p>
            <a:r>
              <a:rPr lang="en-US" sz="1800" dirty="0"/>
              <a:t>predictions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AE4BAE-AF52-AC4B-9986-2E95DC999E76}"/>
              </a:ext>
            </a:extLst>
          </p:cNvPr>
          <p:cNvSpPr txBox="1"/>
          <p:nvPr/>
        </p:nvSpPr>
        <p:spPr>
          <a:xfrm>
            <a:off x="5029200" y="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C1DDC-D440-3B4C-B45C-21C8AFDF0E44}"/>
              </a:ext>
            </a:extLst>
          </p:cNvPr>
          <p:cNvSpPr txBox="1"/>
          <p:nvPr/>
        </p:nvSpPr>
        <p:spPr>
          <a:xfrm>
            <a:off x="7301475" y="0"/>
            <a:ext cx="775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5C24B-16F7-5B45-AB42-77AE5795823F}"/>
              </a:ext>
            </a:extLst>
          </p:cNvPr>
          <p:cNvSpPr txBox="1"/>
          <p:nvPr/>
        </p:nvSpPr>
        <p:spPr>
          <a:xfrm>
            <a:off x="8307541" y="1219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t(ns)</a:t>
            </a:r>
          </a:p>
        </p:txBody>
      </p:sp>
    </p:spTree>
    <p:extLst>
      <p:ext uri="{BB962C8B-B14F-4D97-AF65-F5344CB8AC3E}">
        <p14:creationId xmlns:p14="http://schemas.microsoft.com/office/powerpoint/2010/main" val="406903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1A45A1-76B3-9145-B611-0C3631F9F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6667" r="5098" b="26665"/>
          <a:stretch/>
        </p:blipFill>
        <p:spPr>
          <a:xfrm>
            <a:off x="3848100" y="1028700"/>
            <a:ext cx="51435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E06E25-0E1F-0244-AD1D-45E87071EE80}"/>
              </a:ext>
            </a:extLst>
          </p:cNvPr>
          <p:cNvSpPr txBox="1"/>
          <p:nvPr/>
        </p:nvSpPr>
        <p:spPr>
          <a:xfrm>
            <a:off x="4267200" y="143470"/>
            <a:ext cx="4724400" cy="92333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P-rad images consistent with </a:t>
            </a:r>
            <a:r>
              <a:rPr lang="en-US" sz="1800" dirty="0" err="1"/>
              <a:t>B</a:t>
            </a:r>
            <a:r>
              <a:rPr lang="en-US" sz="1800" baseline="-25000" dirty="0" err="1"/>
              <a:t>z</a:t>
            </a:r>
            <a:r>
              <a:rPr lang="en-US" sz="1800" dirty="0"/>
              <a:t>-dominated laminar fields increasingly concentrated near axis</a:t>
            </a:r>
          </a:p>
          <a:p>
            <a:pPr algn="ctr"/>
            <a:r>
              <a:rPr lang="en-US" sz="1800" dirty="0"/>
              <a:t>as d increases.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D4E5D-1BCA-AD44-88FA-09EE3546D022}"/>
              </a:ext>
            </a:extLst>
          </p:cNvPr>
          <p:cNvSpPr txBox="1"/>
          <p:nvPr/>
        </p:nvSpPr>
        <p:spPr>
          <a:xfrm>
            <a:off x="4762384" y="1154668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P-Rad Images at t ~ 3 – 4 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BC284-7320-F140-A823-B130AF691A1C}"/>
              </a:ext>
            </a:extLst>
          </p:cNvPr>
          <p:cNvSpPr txBox="1"/>
          <p:nvPr/>
        </p:nvSpPr>
        <p:spPr>
          <a:xfrm>
            <a:off x="4426212" y="5802868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 = (a) 0, (b) 400, (c) 800, (d) 1200 </a:t>
            </a:r>
            <a:r>
              <a:rPr lang="en-US" sz="1800" b="1" dirty="0">
                <a:latin typeface="Symbol" pitchFamily="2" charset="2"/>
              </a:rPr>
              <a:t>m</a:t>
            </a:r>
            <a:r>
              <a:rPr lang="en-US" sz="1800" b="1" dirty="0"/>
              <a:t>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DE719-D1D4-6E46-883C-287B6FCF1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9145" r="23897" b="35377"/>
          <a:stretch/>
        </p:blipFill>
        <p:spPr>
          <a:xfrm>
            <a:off x="0" y="1295400"/>
            <a:ext cx="4038600" cy="4644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D9820-902B-D440-AA03-CC83BE13DFFB}"/>
              </a:ext>
            </a:extLst>
          </p:cNvPr>
          <p:cNvSpPr txBox="1"/>
          <p:nvPr/>
        </p:nvSpPr>
        <p:spPr>
          <a:xfrm>
            <a:off x="762000" y="5939790"/>
            <a:ext cx="2553904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Max. </a:t>
            </a:r>
            <a:r>
              <a:rPr lang="en-US" sz="2000" dirty="0" err="1"/>
              <a:t>B</a:t>
            </a:r>
            <a:r>
              <a:rPr lang="en-US" sz="2000" baseline="-25000" dirty="0" err="1"/>
              <a:t>z</a:t>
            </a:r>
            <a:r>
              <a:rPr lang="en-US" sz="2000" baseline="-25000" dirty="0"/>
              <a:t> </a:t>
            </a:r>
            <a:r>
              <a:rPr lang="en-US" sz="2000" dirty="0"/>
              <a:t>exceeds 1 MG</a:t>
            </a:r>
          </a:p>
        </p:txBody>
      </p:sp>
    </p:spTree>
    <p:extLst>
      <p:ext uri="{BB962C8B-B14F-4D97-AF65-F5344CB8AC3E}">
        <p14:creationId xmlns:p14="http://schemas.microsoft.com/office/powerpoint/2010/main" val="173910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CFFDD-F5FA-F142-9EB4-4D7A45C8F1D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6944" r="7692" b="27036"/>
          <a:stretch/>
        </p:blipFill>
        <p:spPr bwMode="auto">
          <a:xfrm>
            <a:off x="1612641" y="1710703"/>
            <a:ext cx="6312159" cy="3743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38625-CFB5-514F-8993-D4CEA23560B6}"/>
              </a:ext>
            </a:extLst>
          </p:cNvPr>
          <p:cNvSpPr txBox="1"/>
          <p:nvPr/>
        </p:nvSpPr>
        <p:spPr>
          <a:xfrm>
            <a:off x="1219200" y="609600"/>
            <a:ext cx="5750292" cy="7386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/>
              <a:t> Colliding Jets Experiment Set-up &amp; Diagnostics</a:t>
            </a:r>
          </a:p>
          <a:p>
            <a:pPr algn="ctr"/>
            <a:r>
              <a:rPr lang="en-US" sz="2100" b="1" dirty="0"/>
              <a:t>on Oct 13, 2020 and August 11, 2021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75C16-9DDC-164D-AD97-EC9FAD8A7845}"/>
              </a:ext>
            </a:extLst>
          </p:cNvPr>
          <p:cNvSpPr txBox="1"/>
          <p:nvPr/>
        </p:nvSpPr>
        <p:spPr>
          <a:xfrm>
            <a:off x="3883863" y="350247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TCC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EE4CA8-0657-2844-A0A7-150A8BF996D4}"/>
              </a:ext>
            </a:extLst>
          </p:cNvPr>
          <p:cNvCxnSpPr/>
          <p:nvPr/>
        </p:nvCxnSpPr>
        <p:spPr>
          <a:xfrm flipV="1">
            <a:off x="2113384" y="3635440"/>
            <a:ext cx="2008415" cy="13995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B56B73-126B-DC49-9C0E-822D755CE6A3}"/>
              </a:ext>
            </a:extLst>
          </p:cNvPr>
          <p:cNvCxnSpPr>
            <a:cxnSpLocks/>
          </p:cNvCxnSpPr>
          <p:nvPr/>
        </p:nvCxnSpPr>
        <p:spPr>
          <a:xfrm>
            <a:off x="4100804" y="3642438"/>
            <a:ext cx="1957782" cy="13925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9A159D-C6C4-CF49-9E2B-3D6D68FFFD7C}"/>
              </a:ext>
            </a:extLst>
          </p:cNvPr>
          <p:cNvSpPr txBox="1"/>
          <p:nvPr/>
        </p:nvSpPr>
        <p:spPr>
          <a:xfrm>
            <a:off x="1770484" y="49790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ED42A7-9937-0944-9099-6EC976000E21}"/>
              </a:ext>
            </a:extLst>
          </p:cNvPr>
          <p:cNvCxnSpPr>
            <a:cxnSpLocks/>
          </p:cNvCxnSpPr>
          <p:nvPr/>
        </p:nvCxnSpPr>
        <p:spPr>
          <a:xfrm flipV="1">
            <a:off x="4288108" y="2046904"/>
            <a:ext cx="1303262" cy="1455573"/>
          </a:xfrm>
          <a:prstGeom prst="straightConnector1">
            <a:avLst/>
          </a:prstGeom>
          <a:ln>
            <a:solidFill>
              <a:srgbClr val="173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1A7164-A68C-A348-8836-3E836DC3D079}"/>
              </a:ext>
            </a:extLst>
          </p:cNvPr>
          <p:cNvSpPr txBox="1"/>
          <p:nvPr/>
        </p:nvSpPr>
        <p:spPr>
          <a:xfrm>
            <a:off x="5556378" y="194193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XRFC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2E4577-D2D2-154E-9701-3F722D4999A2}"/>
              </a:ext>
            </a:extLst>
          </p:cNvPr>
          <p:cNvCxnSpPr/>
          <p:nvPr/>
        </p:nvCxnSpPr>
        <p:spPr>
          <a:xfrm flipH="1" flipV="1">
            <a:off x="2487850" y="2046903"/>
            <a:ext cx="1466444" cy="1455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7178E1-AD60-1A46-B0CF-E08C4B89F501}"/>
              </a:ext>
            </a:extLst>
          </p:cNvPr>
          <p:cNvSpPr txBox="1"/>
          <p:nvPr/>
        </p:nvSpPr>
        <p:spPr>
          <a:xfrm>
            <a:off x="1420525" y="1832252"/>
            <a:ext cx="185820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Other Diagnostics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48AFE-77E7-624C-AE81-84A33EA098F4}"/>
              </a:ext>
            </a:extLst>
          </p:cNvPr>
          <p:cNvSpPr txBox="1"/>
          <p:nvPr/>
        </p:nvSpPr>
        <p:spPr>
          <a:xfrm>
            <a:off x="6128426" y="497904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Beam 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F61D17-FF07-594C-BBD2-332E32DDED92}"/>
              </a:ext>
            </a:extLst>
          </p:cNvPr>
          <p:cNvSpPr txBox="1"/>
          <p:nvPr/>
        </p:nvSpPr>
        <p:spPr>
          <a:xfrm>
            <a:off x="2209800" y="5562600"/>
            <a:ext cx="4203395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D=800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separation = 6.4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53F22-83FB-2141-B32D-83441A3BE165}"/>
              </a:ext>
            </a:extLst>
          </p:cNvPr>
          <p:cNvSpPr txBox="1"/>
          <p:nvPr/>
        </p:nvSpPr>
        <p:spPr>
          <a:xfrm>
            <a:off x="1600200" y="35024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155089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3D_8mm_1200um.mpg">
            <a:hlinkClick r:id="" action="ppaction://media"/>
            <a:extLst>
              <a:ext uri="{FF2B5EF4-FFF2-40B4-BE49-F238E27FC236}">
                <a16:creationId xmlns:a16="http://schemas.microsoft.com/office/drawing/2014/main" id="{B16B0E93-1341-0649-9100-849469C24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309" y="-76200"/>
            <a:ext cx="7281463" cy="6551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0C727-8574-7747-B0EE-64AAD15F8AB4}"/>
              </a:ext>
            </a:extLst>
          </p:cNvPr>
          <p:cNvSpPr txBox="1"/>
          <p:nvPr/>
        </p:nvSpPr>
        <p:spPr>
          <a:xfrm>
            <a:off x="263208" y="2754143"/>
            <a:ext cx="1383712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3D FLASH</a:t>
            </a:r>
          </a:p>
          <a:p>
            <a:pPr algn="ctr"/>
            <a:r>
              <a:rPr lang="en-US" sz="1800" dirty="0"/>
              <a:t>Simulations</a:t>
            </a:r>
          </a:p>
          <a:p>
            <a:pPr algn="ctr"/>
            <a:r>
              <a:rPr lang="en-US" sz="1800" dirty="0"/>
              <a:t>of d=800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  <a:p>
            <a:pPr algn="ctr"/>
            <a:r>
              <a:rPr lang="en-US" sz="1800" dirty="0"/>
              <a:t>colliding jets</a:t>
            </a:r>
          </a:p>
        </p:txBody>
      </p:sp>
    </p:spTree>
    <p:extLst>
      <p:ext uri="{BB962C8B-B14F-4D97-AF65-F5344CB8AC3E}">
        <p14:creationId xmlns:p14="http://schemas.microsoft.com/office/powerpoint/2010/main" val="254964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NC.mpg">
            <a:hlinkClick r:id="" action="ppaction://media"/>
            <a:extLst>
              <a:ext uri="{FF2B5EF4-FFF2-40B4-BE49-F238E27FC236}">
                <a16:creationId xmlns:a16="http://schemas.microsoft.com/office/drawing/2014/main" id="{BA82BB39-F2F4-384B-B34F-D69C59A1A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49473"/>
            <a:ext cx="9144000" cy="3636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2900A-3CBB-F848-A283-5D02ABC79ADB}"/>
              </a:ext>
            </a:extLst>
          </p:cNvPr>
          <p:cNvSpPr txBox="1"/>
          <p:nvPr/>
        </p:nvSpPr>
        <p:spPr>
          <a:xfrm>
            <a:off x="1364304" y="143361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D1D6F-A20E-6547-AB0A-4D1C9A884C4B}"/>
              </a:ext>
            </a:extLst>
          </p:cNvPr>
          <p:cNvSpPr txBox="1"/>
          <p:nvPr/>
        </p:nvSpPr>
        <p:spPr>
          <a:xfrm>
            <a:off x="4479588" y="1440913"/>
            <a:ext cx="53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baseline="-25000"/>
              <a:t>  </a:t>
            </a:r>
            <a:r>
              <a:rPr lang="en-US" sz="1800"/>
              <a:t>, </a:t>
            </a:r>
            <a:r>
              <a:rPr lang="en-US" sz="1800" err="1"/>
              <a:t>T</a:t>
            </a:r>
            <a:r>
              <a:rPr lang="en-US" sz="1800" baseline="-25000" err="1"/>
              <a:t>i</a:t>
            </a:r>
            <a:endParaRPr lang="en-US" sz="1800" baseline="-25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33EB4-095C-9D4A-B763-6CD5BBA839F3}"/>
              </a:ext>
            </a:extLst>
          </p:cNvPr>
          <p:cNvSpPr txBox="1"/>
          <p:nvPr/>
        </p:nvSpPr>
        <p:spPr>
          <a:xfrm>
            <a:off x="7704307" y="145550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err="1"/>
              <a:t>v</a:t>
            </a:r>
            <a:r>
              <a:rPr lang="en-US" sz="1800" baseline="-25000" err="1"/>
              <a:t>z</a:t>
            </a:r>
            <a:endParaRPr lang="en-US" sz="1800" baseline="-25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E11A5-8FC1-9743-8BE6-061C91EF490D}"/>
              </a:ext>
            </a:extLst>
          </p:cNvPr>
          <p:cNvSpPr txBox="1"/>
          <p:nvPr/>
        </p:nvSpPr>
        <p:spPr>
          <a:xfrm>
            <a:off x="1905000" y="838200"/>
            <a:ext cx="5370381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Time evolution of colliding jet parameters along jet axis</a:t>
            </a:r>
          </a:p>
        </p:txBody>
      </p:sp>
    </p:spTree>
    <p:extLst>
      <p:ext uri="{BB962C8B-B14F-4D97-AF65-F5344CB8AC3E}">
        <p14:creationId xmlns:p14="http://schemas.microsoft.com/office/powerpoint/2010/main" val="38610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5BE3B4-1A85-DF4C-9D8D-B5AE5A4C90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772400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2B1F5-8CC7-564A-9AE2-C1B23CB6C6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0520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4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29">
            <a:extLst>
              <a:ext uri="{FF2B5EF4-FFF2-40B4-BE49-F238E27FC236}">
                <a16:creationId xmlns:a16="http://schemas.microsoft.com/office/drawing/2014/main" id="{363F09E9-315B-D244-8FA9-9EB431A7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194507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3">
            <a:extLst>
              <a:ext uri="{FF2B5EF4-FFF2-40B4-BE49-F238E27FC236}">
                <a16:creationId xmlns:a16="http://schemas.microsoft.com/office/drawing/2014/main" id="{D85C6FFF-0B54-E94A-AF39-EDC9C39C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3599962" cy="20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3" name="Picture 18">
            <a:extLst>
              <a:ext uri="{FF2B5EF4-FFF2-40B4-BE49-F238E27FC236}">
                <a16:creationId xmlns:a16="http://schemas.microsoft.com/office/drawing/2014/main" id="{66ECF85A-A950-D54C-8473-4F5886FB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00597"/>
            <a:ext cx="3455247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9F08CED-7A6B-D340-9FD7-FCD70B4F4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E52049-FAC8-7549-B18E-A0D0FD06280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842038"/>
            <a:ext cx="3302000" cy="195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3D354-99FB-2F4F-9672-01B2C0ADD0B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8"/>
            <a:ext cx="3352800" cy="198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25127-ADA3-3B46-B823-DBA7314D653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505200" y="76199"/>
            <a:ext cx="5638800" cy="2522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2D9BA-1280-7E4E-AABD-C7712DE0DD49}"/>
              </a:ext>
            </a:extLst>
          </p:cNvPr>
          <p:cNvSpPr txBox="1"/>
          <p:nvPr/>
        </p:nvSpPr>
        <p:spPr>
          <a:xfrm>
            <a:off x="990600" y="334833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D80D2-6736-9449-B827-33A818E3326C}"/>
              </a:ext>
            </a:extLst>
          </p:cNvPr>
          <p:cNvSpPr txBox="1"/>
          <p:nvPr/>
        </p:nvSpPr>
        <p:spPr>
          <a:xfrm>
            <a:off x="1066800" y="4572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508BA-0373-1D45-8A02-297CD89BD8DF}"/>
              </a:ext>
            </a:extLst>
          </p:cNvPr>
          <p:cNvSpPr txBox="1"/>
          <p:nvPr/>
        </p:nvSpPr>
        <p:spPr>
          <a:xfrm>
            <a:off x="1143000" y="555813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0C068-384A-FF4E-B401-8D502423111B}"/>
              </a:ext>
            </a:extLst>
          </p:cNvPr>
          <p:cNvSpPr txBox="1"/>
          <p:nvPr/>
        </p:nvSpPr>
        <p:spPr>
          <a:xfrm>
            <a:off x="990600" y="64725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6FD42-A4A4-394E-BE8B-E8E38A32F88E}"/>
              </a:ext>
            </a:extLst>
          </p:cNvPr>
          <p:cNvSpPr txBox="1"/>
          <p:nvPr/>
        </p:nvSpPr>
        <p:spPr>
          <a:xfrm>
            <a:off x="2422278" y="2819400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B5608-9399-864B-BA7A-7C2E69F24030}"/>
              </a:ext>
            </a:extLst>
          </p:cNvPr>
          <p:cNvSpPr txBox="1"/>
          <p:nvPr/>
        </p:nvSpPr>
        <p:spPr>
          <a:xfrm>
            <a:off x="5927478" y="28911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3891CF-349B-D546-8EB8-032932373460}"/>
              </a:ext>
            </a:extLst>
          </p:cNvPr>
          <p:cNvSpPr txBox="1"/>
          <p:nvPr/>
        </p:nvSpPr>
        <p:spPr>
          <a:xfrm>
            <a:off x="2498478" y="479613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A56928-E683-5D4B-A7D7-E34549985674}"/>
              </a:ext>
            </a:extLst>
          </p:cNvPr>
          <p:cNvSpPr txBox="1"/>
          <p:nvPr/>
        </p:nvSpPr>
        <p:spPr>
          <a:xfrm>
            <a:off x="5927478" y="4800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pic>
        <p:nvPicPr>
          <p:cNvPr id="19" name="xemis_RUNB">
            <a:hlinkClick r:id="" action="ppaction://media"/>
            <a:extLst>
              <a:ext uri="{FF2B5EF4-FFF2-40B4-BE49-F238E27FC236}">
                <a16:creationId xmlns:a16="http://schemas.microsoft.com/office/drawing/2014/main" id="{799E4C7B-404D-F642-ABF4-7BAC836DF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150" y="4763"/>
            <a:ext cx="3041650" cy="28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00D6C3-DE77-8B41-BFD8-4565618D1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1828800"/>
            <a:ext cx="9096375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D9F1D-0881-4B42-B23D-17C822AC5BB8}"/>
              </a:ext>
            </a:extLst>
          </p:cNvPr>
          <p:cNvSpPr txBox="1"/>
          <p:nvPr/>
        </p:nvSpPr>
        <p:spPr>
          <a:xfrm>
            <a:off x="1612831" y="685800"/>
            <a:ext cx="5899372" cy="101566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Colliding jets should create strongly magnetized shocks</a:t>
            </a:r>
          </a:p>
          <a:p>
            <a:pPr algn="ctr"/>
            <a:r>
              <a:rPr lang="en-US" sz="2000" dirty="0"/>
              <a:t>with transverse B-fields near the contact surface</a:t>
            </a:r>
          </a:p>
          <a:p>
            <a:pPr algn="ctr"/>
            <a:r>
              <a:rPr lang="en-US" sz="2000" dirty="0"/>
              <a:t>and parallel B-fields upstream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2BE7C-8381-E444-81F1-5953AE236612}"/>
              </a:ext>
            </a:extLst>
          </p:cNvPr>
          <p:cNvSpPr txBox="1"/>
          <p:nvPr/>
        </p:nvSpPr>
        <p:spPr>
          <a:xfrm>
            <a:off x="3962400" y="4572000"/>
            <a:ext cx="1883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74BFF"/>
                </a:solidFill>
              </a:rPr>
              <a:t>electron thermal </a:t>
            </a:r>
          </a:p>
          <a:p>
            <a:r>
              <a:rPr lang="en-US" sz="1800" dirty="0">
                <a:solidFill>
                  <a:srgbClr val="174BFF"/>
                </a:solidFill>
              </a:rPr>
              <a:t>conduction should</a:t>
            </a:r>
          </a:p>
          <a:p>
            <a:r>
              <a:rPr lang="en-US" sz="1800" dirty="0">
                <a:solidFill>
                  <a:srgbClr val="174BFF"/>
                </a:solidFill>
              </a:rPr>
              <a:t>be inhibited near </a:t>
            </a:r>
          </a:p>
          <a:p>
            <a:r>
              <a:rPr lang="en-US" sz="1800" dirty="0">
                <a:solidFill>
                  <a:srgbClr val="174BFF"/>
                </a:solidFill>
              </a:rPr>
              <a:t>contact surface</a:t>
            </a:r>
          </a:p>
        </p:txBody>
      </p:sp>
    </p:spTree>
    <p:extLst>
      <p:ext uri="{BB962C8B-B14F-4D97-AF65-F5344CB8AC3E}">
        <p14:creationId xmlns:p14="http://schemas.microsoft.com/office/powerpoint/2010/main" val="1753287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816EE5-997F-A246-9883-1FC504A57CFD}"/>
              </a:ext>
            </a:extLst>
          </p:cNvPr>
          <p:cNvPicPr/>
          <p:nvPr/>
        </p:nvPicPr>
        <p:blipFill rotWithShape="1">
          <a:blip r:embed="rId2"/>
          <a:srcRect l="9231" t="2734" r="9231" b="15217"/>
          <a:stretch/>
        </p:blipFill>
        <p:spPr bwMode="auto">
          <a:xfrm>
            <a:off x="2667000" y="429260"/>
            <a:ext cx="3818890" cy="216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E3DCA-8BC0-E647-9047-15D0A0A72E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75940"/>
            <a:ext cx="2438400" cy="3324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61268-9BB5-4740-8401-62EA38889EB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686" b="3674"/>
          <a:stretch/>
        </p:blipFill>
        <p:spPr bwMode="auto">
          <a:xfrm>
            <a:off x="609600" y="3075941"/>
            <a:ext cx="2378206" cy="3020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FF94D-B79D-0A40-8228-CAF97A761D9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" r="40883" b="2639"/>
          <a:stretch/>
        </p:blipFill>
        <p:spPr bwMode="auto">
          <a:xfrm>
            <a:off x="3041146" y="3075941"/>
            <a:ext cx="2369054" cy="3096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B860FA-FB22-2F47-A7CF-BD7AB2899546}"/>
              </a:ext>
            </a:extLst>
          </p:cNvPr>
          <p:cNvSpPr txBox="1"/>
          <p:nvPr/>
        </p:nvSpPr>
        <p:spPr>
          <a:xfrm>
            <a:off x="1101174" y="1295400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Prad</a:t>
            </a:r>
            <a:r>
              <a:rPr lang="en-US" dirty="0"/>
              <a:t>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7F1E7-F206-4D46-B0C3-93B2124314EE}"/>
              </a:ext>
            </a:extLst>
          </p:cNvPr>
          <p:cNvSpPr txBox="1"/>
          <p:nvPr/>
        </p:nvSpPr>
        <p:spPr>
          <a:xfrm>
            <a:off x="4327394" y="601980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68A1E-EFFC-5041-A391-1FBCD5298F45}"/>
              </a:ext>
            </a:extLst>
          </p:cNvPr>
          <p:cNvSpPr txBox="1"/>
          <p:nvPr/>
        </p:nvSpPr>
        <p:spPr>
          <a:xfrm>
            <a:off x="1954087" y="6019800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_|_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9A238-AB5D-C74E-8534-152F8E9E6B7B}"/>
              </a:ext>
            </a:extLst>
          </p:cNvPr>
          <p:cNvSpPr txBox="1"/>
          <p:nvPr/>
        </p:nvSpPr>
        <p:spPr>
          <a:xfrm>
            <a:off x="7620000" y="3581400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_|_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6979C-8BCD-B049-AC39-66B4812858CB}"/>
              </a:ext>
            </a:extLst>
          </p:cNvPr>
          <p:cNvSpPr txBox="1"/>
          <p:nvPr/>
        </p:nvSpPr>
        <p:spPr>
          <a:xfrm>
            <a:off x="7680194" y="510540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||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858054-895D-C54D-9242-7FBC16B4A80B}"/>
              </a:ext>
            </a:extLst>
          </p:cNvPr>
          <p:cNvCxnSpPr>
            <a:cxnSpLocks/>
          </p:cNvCxnSpPr>
          <p:nvPr/>
        </p:nvCxnSpPr>
        <p:spPr bwMode="auto">
          <a:xfrm flipV="1">
            <a:off x="6705600" y="1219200"/>
            <a:ext cx="9144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C0B2E5-1266-AD45-A6FE-4A19F805D6CD}"/>
              </a:ext>
            </a:extLst>
          </p:cNvPr>
          <p:cNvSpPr txBox="1"/>
          <p:nvPr/>
        </p:nvSpPr>
        <p:spPr>
          <a:xfrm>
            <a:off x="7239000" y="926068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jet axis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72E9FE-D7EF-AE45-913B-585F9D39BEB1}"/>
              </a:ext>
            </a:extLst>
          </p:cNvPr>
          <p:cNvCxnSpPr>
            <a:cxnSpLocks/>
          </p:cNvCxnSpPr>
          <p:nvPr/>
        </p:nvCxnSpPr>
        <p:spPr bwMode="auto">
          <a:xfrm>
            <a:off x="6714490" y="1219200"/>
            <a:ext cx="905510" cy="838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74B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9924CE-51A4-F24A-A70D-898DD2AF7D05}"/>
              </a:ext>
            </a:extLst>
          </p:cNvPr>
          <p:cNvSpPr txBox="1"/>
          <p:nvPr/>
        </p:nvSpPr>
        <p:spPr>
          <a:xfrm>
            <a:off x="7086600" y="198120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74BFF"/>
                </a:solidFill>
              </a:rPr>
              <a:t>contact surface</a:t>
            </a:r>
          </a:p>
        </p:txBody>
      </p:sp>
    </p:spTree>
    <p:extLst>
      <p:ext uri="{BB962C8B-B14F-4D97-AF65-F5344CB8AC3E}">
        <p14:creationId xmlns:p14="http://schemas.microsoft.com/office/powerpoint/2010/main" val="348834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1604168" y="3872579"/>
            <a:ext cx="5334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PPPL horizontal line55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29" y="1708244"/>
            <a:ext cx="6985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0702" y="924529"/>
            <a:ext cx="5810819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Next experiments planned for Project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301" y="2057400"/>
            <a:ext cx="763962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Add Fe &amp; Sn dopants to CH targets to increase radiative cooling, to study radiative magnetized shocks.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Study nonthermal particle acceleration by the magnetized shocks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Study fusion reactions of D, T, Li in strong magnetic fields.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 marL="257175" lvl="1" indent="-257175">
              <a:buFont typeface="Wingdings" pitchFamily="2" charset="2"/>
              <a:buChar char=""/>
            </a:pPr>
            <a:r>
              <a:rPr lang="en-US" sz="2000" b="1" dirty="0">
                <a:ea typeface="Wingdings"/>
                <a:cs typeface="Wingdings"/>
                <a:sym typeface="Wingdings"/>
              </a:rPr>
              <a:t>Propose much larger scale experiments on NIF , using 64 NIF beams for each hollow </a:t>
            </a:r>
          </a:p>
          <a:p>
            <a:pPr marL="0" lvl="1"/>
            <a:r>
              <a:rPr lang="en-US" sz="2000" b="1" dirty="0">
                <a:sym typeface="Wingdings"/>
              </a:rPr>
              <a:t>      ring.</a:t>
            </a:r>
            <a:endParaRPr lang="en-US" sz="2000" b="1" dirty="0"/>
          </a:p>
          <a:p>
            <a:pPr marL="0" lvl="1"/>
            <a:endParaRPr lang="en-US" sz="1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79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19225"/>
            <a:ext cx="4105275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1136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3366CC"/>
                </a:solidFill>
                <a:latin typeface="Times" charset="0"/>
              </a:rPr>
              <a:t>Omega laser</a:t>
            </a:r>
            <a:endParaRPr lang="en-US" sz="1200">
              <a:latin typeface="Times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04800" y="3429000"/>
            <a:ext cx="376078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267200" y="5562600"/>
            <a:ext cx="152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685800" y="1447800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652963" y="1171575"/>
            <a:ext cx="1973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imes" charset="0"/>
              </a:rPr>
              <a:t>Omega laser facility,</a:t>
            </a:r>
          </a:p>
          <a:p>
            <a:pPr algn="ctr"/>
            <a:r>
              <a:rPr lang="en-US" sz="1600" b="1">
                <a:latin typeface="Times" charset="0"/>
              </a:rPr>
              <a:t>Univ. of Rochester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2355086" y="152400"/>
            <a:ext cx="4433842" cy="830997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" charset="0"/>
              </a:rPr>
              <a:t>HEDP facilities are proliferating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" charset="0"/>
              </a:rPr>
              <a:t>in the US, Europe and Asia</a:t>
            </a:r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4196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4065588" y="5895975"/>
            <a:ext cx="2940049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Times" charset="0"/>
              </a:rPr>
              <a:t>The National Ignition Facility </a:t>
            </a:r>
          </a:p>
          <a:p>
            <a:pPr algn="ctr"/>
            <a:r>
              <a:rPr lang="en-US" sz="1600" b="1">
                <a:latin typeface="Times" charset="0"/>
              </a:rPr>
              <a:t>LLNL</a:t>
            </a:r>
            <a:endParaRPr lang="en-US" sz="1800" b="1">
              <a:latin typeface="Times" charset="0"/>
            </a:endParaRPr>
          </a:p>
        </p:txBody>
      </p:sp>
      <p:pic>
        <p:nvPicPr>
          <p:cNvPr id="74765" name="Picture 13" descr="tpwp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3" r="10500" b="-6820"/>
          <a:stretch/>
        </p:blipFill>
        <p:spPr bwMode="auto">
          <a:xfrm>
            <a:off x="373626" y="3962400"/>
            <a:ext cx="3893574" cy="2676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228600" y="2133600"/>
            <a:ext cx="5373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Times" charset="0"/>
              </a:rPr>
              <a:t>ELI</a:t>
            </a:r>
            <a:endParaRPr lang="en-US">
              <a:latin typeface="Times" charset="0"/>
            </a:endParaRP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381000" y="5181600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latin typeface="Times" charset="0"/>
              </a:rPr>
              <a:t>TPW</a:t>
            </a:r>
            <a:endParaRPr lang="en-US">
              <a:latin typeface="Time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ED58-8168-F14A-B768-0E51439F8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35706"/>
            <a:ext cx="3967163" cy="24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0003" r="11819" b="11766"/>
          <a:stretch>
            <a:fillRect/>
          </a:stretch>
        </p:blipFill>
        <p:spPr bwMode="auto">
          <a:xfrm>
            <a:off x="222250" y="1752600"/>
            <a:ext cx="60261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02131" y="388203"/>
            <a:ext cx="7914346" cy="830997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Project B uses the TPW laser in Austin, TX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Goals: create &amp; study the physics of pair plasmas and GRBs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93891" y="5730875"/>
            <a:ext cx="8462573" cy="89255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00"/>
                </a:solidFill>
              </a:rPr>
              <a:t>relativistic outflows in astrophysics emit intense gamma-rays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</a:rPr>
              <a:t>and are likely dominated by </a:t>
            </a:r>
            <a:r>
              <a:rPr lang="en-US" sz="2600" dirty="0" err="1">
                <a:solidFill>
                  <a:srgbClr val="000000"/>
                </a:solidFill>
              </a:rPr>
              <a:t>e+e</a:t>
            </a:r>
            <a:r>
              <a:rPr lang="en-US" sz="2600" dirty="0">
                <a:solidFill>
                  <a:srgbClr val="000000"/>
                </a:solidFill>
              </a:rPr>
              <a:t>- pairs 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838200" y="1683603"/>
            <a:ext cx="80771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Symbol" charset="0"/>
              <a:buChar char="G"/>
            </a:pPr>
            <a:r>
              <a:rPr lang="en-US">
                <a:solidFill>
                  <a:srgbClr val="FFFF00"/>
                </a:solidFill>
              </a:rPr>
              <a:t>~ few		10</a:t>
            </a:r>
            <a:r>
              <a:rPr lang="ja-JP" altLang="en-US">
                <a:solidFill>
                  <a:srgbClr val="FFFF00"/>
                </a:solidFill>
              </a:rPr>
              <a:t>’</a:t>
            </a:r>
            <a:r>
              <a:rPr lang="en-US" altLang="ja-JP">
                <a:solidFill>
                  <a:srgbClr val="FFFF00"/>
                </a:solidFill>
              </a:rPr>
              <a:t>s		1000</a:t>
            </a:r>
          </a:p>
          <a:p>
            <a:pPr lvl="8" indent="0"/>
            <a:r>
              <a:rPr lang="en-US" altLang="ja-JP">
                <a:solidFill>
                  <a:srgbClr val="FFFF00"/>
                </a:solidFill>
              </a:rPr>
              <a:t>                                  </a:t>
            </a:r>
            <a:endParaRPr lang="en-US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308726" y="4708527"/>
            <a:ext cx="2284099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baseline="-25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&gt;10</a:t>
            </a:r>
            <a:r>
              <a:rPr lang="en-US" baseline="30000" dirty="0">
                <a:solidFill>
                  <a:srgbClr val="000000"/>
                </a:solidFill>
              </a:rPr>
              <a:t>13-14</a:t>
            </a:r>
            <a:r>
              <a:rPr lang="en-US" dirty="0">
                <a:solidFill>
                  <a:srgbClr val="000000"/>
                </a:solidFill>
              </a:rPr>
              <a:t>/cc</a:t>
            </a:r>
          </a:p>
          <a:p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0000"/>
                </a:solidFill>
                <a:latin typeface="Symbol" charset="0"/>
              </a:rPr>
              <a:t>g</a:t>
            </a:r>
            <a:r>
              <a:rPr lang="en-US" baseline="-25000" dirty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&gt;10</a:t>
            </a:r>
            <a:r>
              <a:rPr lang="en-US" baseline="30000" dirty="0">
                <a:solidFill>
                  <a:srgbClr val="000000"/>
                </a:solidFill>
              </a:rPr>
              <a:t>11-12</a:t>
            </a:r>
            <a:r>
              <a:rPr lang="en-US" dirty="0">
                <a:solidFill>
                  <a:srgbClr val="000000"/>
                </a:solidFill>
              </a:rPr>
              <a:t> erg/cc</a:t>
            </a:r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H="1">
            <a:off x="4953000" y="5029200"/>
            <a:ext cx="1371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47801" y="4038602"/>
            <a:ext cx="1499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n</a:t>
            </a:r>
            <a:r>
              <a:rPr lang="en-US" baseline="-25000">
                <a:solidFill>
                  <a:srgbClr val="FFFF00"/>
                </a:solidFill>
              </a:rPr>
              <a:t>+</a:t>
            </a:r>
            <a:r>
              <a:rPr lang="en-US">
                <a:solidFill>
                  <a:srgbClr val="FFFF00"/>
                </a:solidFill>
              </a:rPr>
              <a:t>&gt;10</a:t>
            </a:r>
            <a:r>
              <a:rPr lang="en-US" baseline="30000">
                <a:solidFill>
                  <a:srgbClr val="FFFF00"/>
                </a:solidFill>
              </a:rPr>
              <a:t>16</a:t>
            </a:r>
            <a:r>
              <a:rPr lang="en-US">
                <a:solidFill>
                  <a:srgbClr val="FFFF00"/>
                </a:solidFill>
              </a:rPr>
              <a:t>/cc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2590800" y="3570544"/>
            <a:ext cx="762000" cy="533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94566"/>
            <a:ext cx="2402162" cy="19226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5334000" y="3570544"/>
            <a:ext cx="16764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629400" y="2209800"/>
            <a:ext cx="169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GW 170817</a:t>
            </a:r>
          </a:p>
        </p:txBody>
      </p:sp>
    </p:spTree>
    <p:extLst>
      <p:ext uri="{BB962C8B-B14F-4D97-AF65-F5344CB8AC3E}">
        <p14:creationId xmlns:p14="http://schemas.microsoft.com/office/powerpoint/2010/main" val="308270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66" y="228600"/>
            <a:ext cx="6831634" cy="6511414"/>
          </a:xfrm>
          <a:prstGeom prst="rect">
            <a:avLst/>
          </a:prstGeom>
          <a:ln>
            <a:noFill/>
            <a:prstDash val="sysDash"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2133600" y="1676400"/>
            <a:ext cx="4953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058416" y="1295400"/>
            <a:ext cx="272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our TPW </a:t>
            </a:r>
            <a:r>
              <a:rPr lang="en-US" dirty="0" err="1">
                <a:solidFill>
                  <a:srgbClr val="FF0000"/>
                </a:solidFill>
              </a:rPr>
              <a:t>expts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401669"/>
            <a:ext cx="161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33BE4"/>
                </a:solidFill>
              </a:rPr>
              <a:t>Eddington Flux @ NS surface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600200" y="2743200"/>
            <a:ext cx="533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33BE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924800" y="515035"/>
            <a:ext cx="5695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Arial Rounded MT Bold" charset="0"/>
                <a:ea typeface="Arial Rounded MT Bold" charset="0"/>
                <a:cs typeface="Arial Rounded MT Bold" charset="0"/>
              </a:rPr>
              <a:t>osc</a:t>
            </a:r>
            <a:r>
              <a:rPr lang="en-US" sz="1500" dirty="0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09A47-B3D0-634C-969E-EC60CAE652E0}"/>
              </a:ext>
            </a:extLst>
          </p:cNvPr>
          <p:cNvSpPr txBox="1"/>
          <p:nvPr/>
        </p:nvSpPr>
        <p:spPr>
          <a:xfrm>
            <a:off x="1047702" y="49964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6F3F2-2779-414E-82DD-180B62BCEF14}"/>
              </a:ext>
            </a:extLst>
          </p:cNvPr>
          <p:cNvSpPr txBox="1"/>
          <p:nvPr/>
        </p:nvSpPr>
        <p:spPr>
          <a:xfrm>
            <a:off x="7162800" y="1368623"/>
            <a:ext cx="8018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 MeV</a:t>
            </a:r>
          </a:p>
        </p:txBody>
      </p:sp>
    </p:spTree>
    <p:extLst>
      <p:ext uri="{BB962C8B-B14F-4D97-AF65-F5344CB8AC3E}">
        <p14:creationId xmlns:p14="http://schemas.microsoft.com/office/powerpoint/2010/main" val="1200141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867400" y="2133600"/>
            <a:ext cx="51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19800" y="205740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858000" y="198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 flipV="1">
            <a:off x="3200400" y="2971800"/>
            <a:ext cx="609600" cy="609600"/>
          </a:xfrm>
          <a:prstGeom prst="line">
            <a:avLst/>
          </a:prstGeom>
          <a:noFill/>
          <a:ln w="57150">
            <a:solidFill>
              <a:srgbClr val="09993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>
            <a:off x="4038600" y="3352800"/>
            <a:ext cx="109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MeV e-</a:t>
            </a:r>
            <a:endParaRPr lang="en-US"/>
          </a:p>
        </p:txBody>
      </p:sp>
      <p:sp>
        <p:nvSpPr>
          <p:cNvPr id="18448" name="Text Box 20"/>
          <p:cNvSpPr txBox="1">
            <a:spLocks noChangeArrowheads="1"/>
          </p:cNvSpPr>
          <p:nvPr/>
        </p:nvSpPr>
        <p:spPr bwMode="auto">
          <a:xfrm>
            <a:off x="175484" y="76200"/>
            <a:ext cx="8675572" cy="954107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   </a:t>
            </a:r>
            <a:r>
              <a:rPr lang="en-US" sz="2800"/>
              <a:t>Ultra-intense laser irradiating thick high-Z solid targets is</a:t>
            </a:r>
          </a:p>
          <a:p>
            <a:pPr algn="ctr"/>
            <a:r>
              <a:rPr lang="en-US" sz="2800"/>
              <a:t>the most efficient tool to create dense gamma-rays &amp; pairs</a:t>
            </a:r>
          </a:p>
        </p:txBody>
      </p:sp>
      <p:sp>
        <p:nvSpPr>
          <p:cNvPr id="18449" name="Text Box 21"/>
          <p:cNvSpPr txBox="1">
            <a:spLocks noChangeArrowheads="1"/>
          </p:cNvSpPr>
          <p:nvPr/>
        </p:nvSpPr>
        <p:spPr bwMode="auto">
          <a:xfrm>
            <a:off x="577964" y="5334000"/>
            <a:ext cx="7813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higher laser intensity =&gt; hotter electrons =&gt; more &amp;</a:t>
            </a:r>
          </a:p>
          <a:p>
            <a:pPr algn="ctr"/>
            <a:r>
              <a:rPr lang="en-US" sz="2800" dirty="0"/>
              <a:t>higher energy gammas =&gt; more pairs + easier escape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1143000"/>
            <a:ext cx="7294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(Cowen 1999, Chen 2009, 2010, </a:t>
            </a:r>
            <a:r>
              <a:rPr lang="en-US" i="1" err="1"/>
              <a:t>Gahn</a:t>
            </a:r>
            <a:r>
              <a:rPr lang="en-US" i="1"/>
              <a:t> 2000, </a:t>
            </a:r>
            <a:r>
              <a:rPr lang="en-US" i="1" err="1"/>
              <a:t>Sarri</a:t>
            </a:r>
            <a:r>
              <a:rPr lang="en-US" i="1"/>
              <a:t> 2015)</a:t>
            </a: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1866900" y="2590800"/>
            <a:ext cx="990600" cy="1676400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pitchFamily="-65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05200" y="1981200"/>
            <a:ext cx="2362200" cy="29718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>
              <a:latin typeface="Time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effectLst/>
              <a:latin typeface="Times" pitchFamily="-65" charset="0"/>
            </a:endParaRPr>
          </a:p>
        </p:txBody>
      </p:sp>
      <p:sp>
        <p:nvSpPr>
          <p:cNvPr id="5" name="Chord 4"/>
          <p:cNvSpPr/>
          <p:nvPr/>
        </p:nvSpPr>
        <p:spPr bwMode="auto">
          <a:xfrm rot="482170">
            <a:off x="2976759" y="2971800"/>
            <a:ext cx="914400" cy="990600"/>
          </a:xfrm>
          <a:prstGeom prst="chord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pitchFamily="-65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971800" y="3276600"/>
            <a:ext cx="1143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971800" y="3429000"/>
            <a:ext cx="1600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962400" y="3200400"/>
            <a:ext cx="5334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62400" y="3505200"/>
            <a:ext cx="3048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419600" y="3048000"/>
            <a:ext cx="685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4572000" y="3200400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572000" y="2209800"/>
            <a:ext cx="104387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Bethe</a:t>
            </a:r>
          </a:p>
          <a:p>
            <a:r>
              <a:rPr lang="en-US" err="1"/>
              <a:t>Heitler</a:t>
            </a:r>
            <a:endParaRPr lang="en-US"/>
          </a:p>
          <a:p>
            <a:r>
              <a:rPr lang="en-US"/>
              <a:t>    </a:t>
            </a:r>
            <a:r>
              <a:rPr lang="en-US" err="1"/>
              <a:t>e+e</a:t>
            </a:r>
            <a:r>
              <a:rPr lang="en-US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1000" y="3048000"/>
            <a:ext cx="3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g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038600" y="3581400"/>
            <a:ext cx="381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048000" y="3429000"/>
            <a:ext cx="97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MeV e-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91000" y="3653135"/>
            <a:ext cx="1082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e+e</a:t>
            </a:r>
            <a:r>
              <a:rPr lang="en-US"/>
              <a:t>-</a:t>
            </a:r>
          </a:p>
          <a:p>
            <a:r>
              <a:rPr lang="en-US"/>
              <a:t>Trident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4000" y="3200400"/>
            <a:ext cx="115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LASER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2716" y="1905000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BH favors </a:t>
            </a:r>
          </a:p>
          <a:p>
            <a:pPr algn="ctr"/>
            <a:r>
              <a:rPr lang="en-US"/>
              <a:t>thick 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3434" y="4495800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high-Z solid target</a:t>
            </a:r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01331"/>
              </p:ext>
            </p:extLst>
          </p:nvPr>
        </p:nvGraphicFramePr>
        <p:xfrm>
          <a:off x="6014049" y="2133600"/>
          <a:ext cx="305375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5" name="Document" r:id="rId4" imgW="5930159" imgH="4863492" progId="Word.Document.8">
                  <p:embed/>
                </p:oleObj>
              </mc:Choice>
              <mc:Fallback>
                <p:oleObj name="Document" r:id="rId4" imgW="5930159" imgH="4863492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4049" y="2133600"/>
                        <a:ext cx="3053751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>
            <a:off x="8915400" y="1981200"/>
            <a:ext cx="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598773" y="167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el"/>
                <a:cs typeface="Ariel"/>
              </a:rPr>
              <a:t>TPW</a:t>
            </a:r>
          </a:p>
        </p:txBody>
      </p:sp>
    </p:spTree>
    <p:extLst>
      <p:ext uri="{BB962C8B-B14F-4D97-AF65-F5344CB8AC3E}">
        <p14:creationId xmlns:p14="http://schemas.microsoft.com/office/powerpoint/2010/main" val="115867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p13tpw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8600"/>
            <a:ext cx="9780693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721074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goal is to achieve highest gamma-ray &amp; pair density and highest e+/e- ratio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535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914400" y="-4572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0" y="-380999"/>
            <a:ext cx="914400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i="1" dirty="0"/>
          </a:p>
          <a:p>
            <a:pPr algn="ctr"/>
            <a:r>
              <a:rPr lang="en-US" i="1" dirty="0"/>
              <a:t>Collaborators  </a:t>
            </a:r>
          </a:p>
          <a:p>
            <a:r>
              <a:rPr lang="en-US" i="1" dirty="0"/>
              <a:t> </a:t>
            </a:r>
            <a:r>
              <a:rPr lang="en-US" sz="2000" i="1" u="sng" dirty="0"/>
              <a:t>Rice</a:t>
            </a:r>
            <a:r>
              <a:rPr lang="en-US" sz="2000" i="1" dirty="0"/>
              <a:t>: Zheng, Burns, Lo, Henderson, </a:t>
            </a:r>
            <a:r>
              <a:rPr lang="en-US" sz="2000" i="1" dirty="0" err="1"/>
              <a:t>Chaguine</a:t>
            </a:r>
            <a:r>
              <a:rPr lang="en-US" sz="2000" i="1" dirty="0"/>
              <a:t>, Taylor, Clarke, Cen, Zhou, Hua, Yao, Lu, </a:t>
            </a:r>
            <a:r>
              <a:rPr lang="en-US" sz="2000" i="1" dirty="0" err="1"/>
              <a:t>Marchenka</a:t>
            </a:r>
            <a:r>
              <a:rPr lang="en-US" sz="2000" i="1" dirty="0"/>
              <a:t>, </a:t>
            </a:r>
            <a:r>
              <a:rPr lang="en-US" sz="2000" i="1" dirty="0" err="1"/>
              <a:t>Fasanelli</a:t>
            </a:r>
            <a:r>
              <a:rPr lang="en-US" sz="2000" i="1" dirty="0"/>
              <a:t>, Zhang, Wang, Fu; </a:t>
            </a:r>
            <a:r>
              <a:rPr lang="en-US" sz="2000" i="1" u="sng" dirty="0"/>
              <a:t>UT </a:t>
            </a:r>
            <a:r>
              <a:rPr lang="en-US" sz="2000" i="1" dirty="0"/>
              <a:t>: Dyer, Hasson, </a:t>
            </a:r>
            <a:r>
              <a:rPr lang="en-US" sz="2000" i="1" dirty="0" err="1"/>
              <a:t>Dashko</a:t>
            </a:r>
            <a:r>
              <a:rPr lang="en-US" sz="2000" i="1" dirty="0"/>
              <a:t>, Glen, Riley, </a:t>
            </a:r>
            <a:r>
              <a:rPr lang="en-US" sz="2000" i="1" dirty="0" err="1"/>
              <a:t>Serratto</a:t>
            </a:r>
            <a:r>
              <a:rPr lang="en-US" sz="2000" i="1" dirty="0"/>
              <a:t>, Tiwari, Quevedo, Donovan, </a:t>
            </a:r>
            <a:r>
              <a:rPr lang="en-US" sz="2000" i="1" dirty="0" err="1"/>
              <a:t>Ditmire</a:t>
            </a:r>
            <a:r>
              <a:rPr lang="en-US" sz="2000" i="1" dirty="0"/>
              <a:t>; </a:t>
            </a:r>
            <a:r>
              <a:rPr lang="en-US" sz="2000" i="1" u="sng" dirty="0">
                <a:solidFill>
                  <a:srgbClr val="000000"/>
                </a:solidFill>
              </a:rPr>
              <a:t>MD Anderson : </a:t>
            </a:r>
            <a:r>
              <a:rPr lang="en-US" sz="2000" i="1" dirty="0">
                <a:solidFill>
                  <a:srgbClr val="000000"/>
                </a:solidFill>
              </a:rPr>
              <a:t>Wong, Zhang</a:t>
            </a:r>
            <a:endParaRPr lang="en-US" sz="2000" i="1" dirty="0"/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	</a:t>
            </a:r>
          </a:p>
          <a:p>
            <a:pPr algn="ctr"/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  </a:t>
            </a:r>
            <a:r>
              <a:rPr lang="en-US" i="1" dirty="0">
                <a:solidFill>
                  <a:srgbClr val="08BC40"/>
                </a:solidFill>
              </a:rPr>
              <a:t> </a:t>
            </a:r>
          </a:p>
          <a:p>
            <a:r>
              <a:rPr lang="en-US" i="1" dirty="0">
                <a:solidFill>
                  <a:srgbClr val="08BC40"/>
                </a:solidFill>
              </a:rPr>
              <a:t> 	</a:t>
            </a:r>
          </a:p>
          <a:p>
            <a:r>
              <a:rPr lang="en-US" i="1" dirty="0">
                <a:solidFill>
                  <a:srgbClr val="08BC40"/>
                </a:solidFill>
              </a:rPr>
              <a:t>		</a:t>
            </a:r>
          </a:p>
          <a:p>
            <a:endParaRPr lang="en-US" i="1" dirty="0">
              <a:solidFill>
                <a:srgbClr val="08BC40"/>
              </a:solidFill>
            </a:endParaRPr>
          </a:p>
          <a:p>
            <a:endParaRPr lang="en-US" dirty="0">
              <a:solidFill>
                <a:srgbClr val="08BC4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	</a:t>
            </a:r>
          </a:p>
          <a:p>
            <a:endParaRPr lang="en-US" i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(see </a:t>
            </a:r>
            <a:r>
              <a:rPr lang="en-US" u="sng" dirty="0">
                <a:solidFill>
                  <a:srgbClr val="000000"/>
                </a:solidFill>
                <a:hlinkClick r:id="rId3"/>
              </a:rPr>
              <a:t>www.nature.com</a:t>
            </a:r>
            <a:r>
              <a:rPr lang="en-US" u="sng" dirty="0">
                <a:solidFill>
                  <a:srgbClr val="08BC40"/>
                </a:solidFill>
                <a:hlinkClick r:id="rId3"/>
              </a:rPr>
              <a:t>/articles/</a:t>
            </a:r>
          </a:p>
          <a:p>
            <a:r>
              <a:rPr lang="en-US" u="sng" dirty="0">
                <a:solidFill>
                  <a:srgbClr val="08BC40"/>
                </a:solidFill>
                <a:hlinkClick r:id="rId3"/>
              </a:rPr>
              <a:t>srep13968</a:t>
            </a:r>
            <a:r>
              <a:rPr lang="en-US" u="sng" dirty="0">
                <a:solidFill>
                  <a:srgbClr val="08BC40"/>
                </a:solidFill>
              </a:rPr>
              <a:t> </a:t>
            </a:r>
            <a:r>
              <a:rPr lang="en-US" dirty="0"/>
              <a:t>for earlier results)</a:t>
            </a:r>
          </a:p>
          <a:p>
            <a:r>
              <a:rPr lang="en-US" sz="3200" dirty="0"/>
              <a:t>(</a:t>
            </a:r>
            <a:r>
              <a:rPr lang="en-US" dirty="0"/>
              <a:t>see </a:t>
            </a:r>
            <a:r>
              <a:rPr lang="en-US" dirty="0">
                <a:hlinkClick r:id="rId4"/>
              </a:rPr>
              <a:t>https://youtube/</a:t>
            </a:r>
          </a:p>
          <a:p>
            <a:r>
              <a:rPr lang="en-US" dirty="0">
                <a:hlinkClick r:id="rId4"/>
              </a:rPr>
              <a:t>oB2WtiEfyBQ</a:t>
            </a:r>
            <a:r>
              <a:rPr lang="en-US" dirty="0"/>
              <a:t> for APS TPW movie)</a:t>
            </a:r>
          </a:p>
          <a:p>
            <a:endParaRPr lang="en-US" dirty="0"/>
          </a:p>
        </p:txBody>
      </p:sp>
      <p:pic>
        <p:nvPicPr>
          <p:cNvPr id="2" name="Picture 1" descr="grouppic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4"/>
          <a:stretch/>
        </p:blipFill>
        <p:spPr>
          <a:xfrm>
            <a:off x="4657162" y="1524000"/>
            <a:ext cx="4486837" cy="2476500"/>
          </a:xfrm>
          <a:prstGeom prst="rect">
            <a:avLst/>
          </a:prstGeom>
        </p:spPr>
      </p:pic>
      <p:pic>
        <p:nvPicPr>
          <p:cNvPr id="3" name="Picture 2" descr="IMG_142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1429" r="2373" b="12380"/>
          <a:stretch/>
        </p:blipFill>
        <p:spPr>
          <a:xfrm>
            <a:off x="4648200" y="3962400"/>
            <a:ext cx="4515818" cy="28194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26746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5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6668" r="6250" b="26666"/>
          <a:stretch/>
        </p:blipFill>
        <p:spPr>
          <a:xfrm rot="5400000">
            <a:off x="1524000" y="2057400"/>
            <a:ext cx="6858000" cy="2743200"/>
          </a:xfrm>
          <a:prstGeom prst="rect">
            <a:avLst/>
          </a:prstGeom>
        </p:spPr>
      </p:pic>
      <p:pic>
        <p:nvPicPr>
          <p:cNvPr id="3" name="Picture 2" descr="P_20160811_1655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24400" r="29428" b="4489"/>
          <a:stretch/>
        </p:blipFill>
        <p:spPr>
          <a:xfrm>
            <a:off x="0" y="1308100"/>
            <a:ext cx="3581400" cy="4178300"/>
          </a:xfrm>
          <a:prstGeom prst="rect">
            <a:avLst/>
          </a:prstGeom>
        </p:spPr>
      </p:pic>
      <p:pic>
        <p:nvPicPr>
          <p:cNvPr id="4" name="Picture 3" descr="P_20160805_13273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7778" r="45000" b="20000"/>
          <a:stretch/>
        </p:blipFill>
        <p:spPr>
          <a:xfrm>
            <a:off x="6324600" y="1828800"/>
            <a:ext cx="2819400" cy="328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140" y="457200"/>
            <a:ext cx="2877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Sample Slugs with</a:t>
            </a:r>
          </a:p>
          <a:p>
            <a:pPr algn="ctr"/>
            <a:r>
              <a:rPr lang="en-US" sz="2800"/>
              <a:t>Multiple Craters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213" y="5599093"/>
            <a:ext cx="3206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Au craters are larger </a:t>
            </a:r>
          </a:p>
          <a:p>
            <a:r>
              <a:rPr lang="en-US" sz="2800"/>
              <a:t>than </a:t>
            </a:r>
            <a:r>
              <a:rPr lang="en-US" sz="2800" err="1"/>
              <a:t>Pt</a:t>
            </a:r>
            <a:r>
              <a:rPr lang="en-US" sz="2800"/>
              <a:t> craters</a:t>
            </a:r>
          </a:p>
        </p:txBody>
      </p:sp>
    </p:spTree>
    <p:extLst>
      <p:ext uri="{BB962C8B-B14F-4D97-AF65-F5344CB8AC3E}">
        <p14:creationId xmlns:p14="http://schemas.microsoft.com/office/powerpoint/2010/main" val="1679920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9144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600" b="1" dirty="0">
              <a:solidFill>
                <a:srgbClr val="00B050"/>
              </a:solidFill>
            </a:endParaRPr>
          </a:p>
          <a:p>
            <a:pPr marL="514350" indent="-514350">
              <a:buAutoNum type="arabicPeriod"/>
            </a:pPr>
            <a:r>
              <a:rPr lang="en-US" sz="2600" dirty="0"/>
              <a:t>Maximum gamma-ray yield ~ 5% of laser energy</a:t>
            </a:r>
          </a:p>
          <a:p>
            <a:pPr marL="0" indent="0"/>
            <a:endParaRPr lang="en-US" sz="2600" dirty="0"/>
          </a:p>
          <a:p>
            <a:pPr marL="0" indent="0"/>
            <a:r>
              <a:rPr lang="en-US" sz="2600" dirty="0"/>
              <a:t>2.   </a:t>
            </a:r>
            <a:r>
              <a:rPr lang="en-US" sz="2800" dirty="0"/>
              <a:t>Emergent </a:t>
            </a:r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>
                <a:solidFill>
                  <a:srgbClr val="FF0000"/>
                </a:solidFill>
              </a:rPr>
              <a:t>-ray density </a:t>
            </a:r>
            <a:r>
              <a:rPr lang="en-US" sz="2800" dirty="0"/>
              <a:t>from target is similar to</a:t>
            </a:r>
          </a:p>
          <a:p>
            <a:r>
              <a:rPr lang="en-US" sz="2800" dirty="0"/>
              <a:t>      </a:t>
            </a:r>
            <a:r>
              <a:rPr lang="en-US" sz="2800" dirty="0">
                <a:latin typeface="Symbol" charset="2"/>
                <a:cs typeface="Symbol" charset="2"/>
              </a:rPr>
              <a:t>g</a:t>
            </a:r>
            <a:r>
              <a:rPr lang="en-US" sz="2800" dirty="0"/>
              <a:t>-ray density observed in </a:t>
            </a:r>
            <a:r>
              <a:rPr lang="en-US" sz="2800" dirty="0">
                <a:solidFill>
                  <a:srgbClr val="FF0000"/>
                </a:solidFill>
              </a:rPr>
              <a:t>cosmic GRBs (~10</a:t>
            </a:r>
            <a:r>
              <a:rPr lang="en-US" sz="2800" baseline="30000" dirty="0">
                <a:solidFill>
                  <a:srgbClr val="FF0000"/>
                </a:solidFill>
              </a:rPr>
              <a:t>11</a:t>
            </a:r>
            <a:r>
              <a:rPr lang="en-US" sz="2800" dirty="0">
                <a:solidFill>
                  <a:srgbClr val="FF0000"/>
                </a:solidFill>
              </a:rPr>
              <a:t>erg/cc</a:t>
            </a:r>
            <a:r>
              <a:rPr lang="en-US" sz="2800" dirty="0"/>
              <a:t>).</a:t>
            </a:r>
          </a:p>
          <a:p>
            <a:endParaRPr lang="en-US" sz="2600" b="1" dirty="0"/>
          </a:p>
          <a:p>
            <a:pPr marL="514350" indent="-514350">
              <a:buAutoNum type="arabicPeriod" startAt="3"/>
            </a:pPr>
            <a:r>
              <a:rPr lang="en-US" sz="2600" dirty="0"/>
              <a:t>Emergent </a:t>
            </a:r>
            <a:r>
              <a:rPr lang="en-US" sz="2600" dirty="0">
                <a:solidFill>
                  <a:srgbClr val="1A33E4"/>
                </a:solidFill>
              </a:rPr>
              <a:t>pair density </a:t>
            </a:r>
            <a:r>
              <a:rPr lang="en-US" sz="2600" dirty="0"/>
              <a:t>reaches ~ </a:t>
            </a:r>
            <a:r>
              <a:rPr lang="en-US" sz="2600" dirty="0">
                <a:solidFill>
                  <a:srgbClr val="1541E4"/>
                </a:solidFill>
              </a:rPr>
              <a:t>10</a:t>
            </a:r>
            <a:r>
              <a:rPr lang="en-US" sz="2600" baseline="30000" dirty="0">
                <a:solidFill>
                  <a:srgbClr val="1541E4"/>
                </a:solidFill>
              </a:rPr>
              <a:t>15</a:t>
            </a:r>
            <a:r>
              <a:rPr lang="en-US" sz="2600" dirty="0">
                <a:solidFill>
                  <a:srgbClr val="1541E4"/>
                </a:solidFill>
              </a:rPr>
              <a:t>/cm</a:t>
            </a:r>
            <a:r>
              <a:rPr lang="en-US" sz="2600" baseline="30000" dirty="0">
                <a:solidFill>
                  <a:srgbClr val="1541E4"/>
                </a:solidFill>
              </a:rPr>
              <a:t>3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1541E4"/>
                </a:solidFill>
              </a:rPr>
              <a:t>exceeding</a:t>
            </a:r>
          </a:p>
          <a:p>
            <a:pPr marL="0" indent="0"/>
            <a:r>
              <a:rPr lang="en-US" sz="2600" dirty="0"/>
              <a:t>      the pair </a:t>
            </a:r>
            <a:r>
              <a:rPr lang="en-US" sz="2600" dirty="0">
                <a:solidFill>
                  <a:srgbClr val="1541E4"/>
                </a:solidFill>
              </a:rPr>
              <a:t>densities </a:t>
            </a:r>
            <a:r>
              <a:rPr lang="en-US" sz="2600" dirty="0">
                <a:solidFill>
                  <a:srgbClr val="133BE4"/>
                </a:solidFill>
              </a:rPr>
              <a:t>postulated in GRBs</a:t>
            </a:r>
            <a:r>
              <a:rPr lang="en-US" sz="2600" dirty="0"/>
              <a:t>.	  Also R ~ 5c/</a:t>
            </a:r>
            <a:r>
              <a:rPr lang="en-US" sz="2600" dirty="0">
                <a:latin typeface="Symbol" charset="0"/>
              </a:rPr>
              <a:t>w</a:t>
            </a:r>
            <a:r>
              <a:rPr lang="en-US" sz="2600" baseline="-25000" dirty="0"/>
              <a:t>+</a:t>
            </a:r>
            <a:r>
              <a:rPr lang="en-US" sz="2600" dirty="0"/>
              <a:t>,</a:t>
            </a:r>
          </a:p>
          <a:p>
            <a:pPr marL="0" indent="0"/>
            <a:r>
              <a:rPr lang="en-US" sz="2600" dirty="0"/>
              <a:t>       marginally qualifying the </a:t>
            </a:r>
            <a:r>
              <a:rPr lang="en-US" altLang="ja-JP" sz="2600" dirty="0"/>
              <a:t>pairs as a “plasma</a:t>
            </a:r>
            <a:r>
              <a:rPr lang="ja-JP" altLang="en-US" sz="2600"/>
              <a:t>”</a:t>
            </a:r>
            <a:endParaRPr lang="en-US" altLang="ja-JP" sz="2600" dirty="0"/>
          </a:p>
          <a:p>
            <a:endParaRPr lang="en-US" sz="2600" dirty="0"/>
          </a:p>
          <a:p>
            <a:r>
              <a:rPr lang="en-US" sz="2600" dirty="0"/>
              <a:t>4.   For cm-size large targets,  we discovered </a:t>
            </a:r>
            <a:r>
              <a:rPr lang="en-US" sz="2600" dirty="0">
                <a:solidFill>
                  <a:srgbClr val="F620FF"/>
                </a:solidFill>
              </a:rPr>
              <a:t>e+/e- &gt;&gt;1 </a:t>
            </a:r>
            <a:r>
              <a:rPr lang="en-US" sz="2600" dirty="0"/>
              <a:t>within a</a:t>
            </a:r>
          </a:p>
          <a:p>
            <a:r>
              <a:rPr lang="en-US" sz="2600" dirty="0"/>
              <a:t>	cone centered between Laser Forward and Target Normal</a:t>
            </a:r>
          </a:p>
          <a:p>
            <a:r>
              <a:rPr lang="en-US" sz="2600" dirty="0"/>
              <a:t>	directions.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5A24E-00FB-BD4C-A138-C62AC58640C5}"/>
              </a:ext>
            </a:extLst>
          </p:cNvPr>
          <p:cNvSpPr txBox="1"/>
          <p:nvPr/>
        </p:nvSpPr>
        <p:spPr>
          <a:xfrm>
            <a:off x="1143000" y="685800"/>
            <a:ext cx="735579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Major milestones achieved in recent TPW experiments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en15f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1220"/>
            <a:ext cx="3213100" cy="3284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9841" y="3244960"/>
            <a:ext cx="1828800" cy="34472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691E"/>
                </a:solidFill>
              </a:rPr>
              <a:t>+</a:t>
            </a:r>
            <a:r>
              <a:rPr lang="en-US" sz="2000" dirty="0">
                <a:solidFill>
                  <a:srgbClr val="FF691E"/>
                </a:solidFill>
                <a:latin typeface="Arial"/>
                <a:cs typeface="Arial"/>
              </a:rPr>
              <a:t>TPW</a:t>
            </a:r>
          </a:p>
          <a:p>
            <a:endParaRPr lang="en-US" sz="12000" dirty="0">
              <a:solidFill>
                <a:srgbClr val="FF691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6302320"/>
            <a:ext cx="1752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352800" y="3482920"/>
            <a:ext cx="1752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105400" y="3505200"/>
            <a:ext cx="0" cy="281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903753" y="6270680"/>
            <a:ext cx="493565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>
                <a:latin typeface="Arial"/>
                <a:cs typeface="Arial"/>
              </a:rPr>
              <a:t>|</a:t>
            </a:r>
            <a:r>
              <a:rPr lang="en-US" sz="1000">
                <a:latin typeface="Arial"/>
                <a:cs typeface="Arial"/>
              </a:rPr>
              <a:t>10 </a:t>
            </a:r>
            <a:r>
              <a:rPr lang="en-US" sz="1000" baseline="30000">
                <a:latin typeface="Arial"/>
                <a:cs typeface="Arial"/>
              </a:rPr>
              <a:t>21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2630" y="3386220"/>
            <a:ext cx="180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Chen et al 2015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96385" y="1129605"/>
            <a:ext cx="4761615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Comparison of TPW e+ yield</a:t>
            </a:r>
          </a:p>
          <a:p>
            <a:pPr algn="ctr"/>
            <a:r>
              <a:rPr lang="en-US" sz="2800" dirty="0"/>
              <a:t>with previous laser experiments</a:t>
            </a:r>
          </a:p>
          <a:p>
            <a:pPr algn="ctr"/>
            <a:r>
              <a:rPr lang="en-US" sz="2800" dirty="0"/>
              <a:t>and theoretical models</a:t>
            </a:r>
          </a:p>
        </p:txBody>
      </p:sp>
      <p:sp>
        <p:nvSpPr>
          <p:cNvPr id="5" name="Cross 4"/>
          <p:cNvSpPr/>
          <p:nvPr/>
        </p:nvSpPr>
        <p:spPr bwMode="auto">
          <a:xfrm>
            <a:off x="4038600" y="3544621"/>
            <a:ext cx="392545" cy="493979"/>
          </a:xfrm>
          <a:prstGeom prst="plus">
            <a:avLst/>
          </a:prstGeom>
          <a:solidFill>
            <a:srgbClr val="FF99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419600"/>
            <a:ext cx="112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91E"/>
                </a:solidFill>
                <a:latin typeface="Arial"/>
                <a:cs typeface="Arial"/>
              </a:rPr>
              <a:t>2012-13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0" y="3200400"/>
            <a:ext cx="112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91E"/>
                </a:solidFill>
                <a:latin typeface="Arial"/>
                <a:cs typeface="Arial"/>
              </a:rPr>
              <a:t>2016-18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F04DF-8785-6247-AB5F-A990E0C5BBCA}"/>
              </a:ext>
            </a:extLst>
          </p:cNvPr>
          <p:cNvSpPr txBox="1"/>
          <p:nvPr/>
        </p:nvSpPr>
        <p:spPr>
          <a:xfrm>
            <a:off x="2590800" y="53456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~(I</a:t>
            </a:r>
            <a:r>
              <a:rPr lang="en-US" sz="1800" dirty="0">
                <a:latin typeface="Symbol" pitchFamily="2" charset="2"/>
              </a:rPr>
              <a:t>l</a:t>
            </a:r>
            <a:r>
              <a:rPr lang="en-US" sz="1800" dirty="0"/>
              <a:t>)</a:t>
            </a:r>
            <a:r>
              <a:rPr lang="en-US" sz="1800" baseline="30000" dirty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65356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6477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  </a:t>
            </a:r>
            <a:r>
              <a:rPr lang="en-US" sz="2800" b="1" dirty="0"/>
              <a:t>to characterize and study a “pair plasma”, we need</a:t>
            </a:r>
          </a:p>
          <a:p>
            <a:pPr marL="0" indent="0">
              <a:buNone/>
            </a:pPr>
            <a:r>
              <a:rPr lang="en-US" sz="2800" b="1" dirty="0"/>
              <a:t>     pair jet transverse size R &gt;&gt; “pair skin depth”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dirty="0" err="1"/>
              <a:t>R</a:t>
            </a:r>
            <a:r>
              <a:rPr lang="en-US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/>
              <a:t>+</a:t>
            </a:r>
            <a:r>
              <a:rPr lang="en-US" dirty="0"/>
              <a:t>/c ~ (N</a:t>
            </a:r>
            <a:r>
              <a:rPr lang="en-US" baseline="-25000" dirty="0"/>
              <a:t>+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t)</a:t>
            </a:r>
            <a:r>
              <a:rPr lang="en-US" baseline="30000" dirty="0"/>
              <a:t>1/2</a:t>
            </a:r>
            <a:r>
              <a:rPr lang="en-US" dirty="0"/>
              <a:t>     </a:t>
            </a:r>
            <a:endParaRPr lang="en-US" baseline="30000" dirty="0"/>
          </a:p>
          <a:p>
            <a:pPr marL="0" indent="0">
              <a:buNone/>
            </a:pPr>
            <a:endParaRPr lang="en-US" baseline="30000" dirty="0"/>
          </a:p>
          <a:p>
            <a:pPr marL="0" indent="0" algn="ctr">
              <a:buNone/>
            </a:pPr>
            <a:r>
              <a:rPr lang="en-US" dirty="0" err="1"/>
              <a:t>R</a:t>
            </a:r>
            <a:r>
              <a:rPr lang="en-US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/>
              <a:t>+</a:t>
            </a:r>
            <a:r>
              <a:rPr lang="en-US" dirty="0"/>
              <a:t>/c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baseline="30000" dirty="0"/>
              <a:t>1/2 </a:t>
            </a:r>
            <a:r>
              <a:rPr lang="en-US" dirty="0"/>
              <a:t>~ (N</a:t>
            </a:r>
            <a:r>
              <a:rPr lang="en-US" baseline="-25000" dirty="0"/>
              <a:t>+</a:t>
            </a:r>
            <a:r>
              <a:rPr lang="en-US" dirty="0"/>
              <a:t>/</a:t>
            </a:r>
            <a:r>
              <a:rPr lang="en-US" dirty="0" err="1">
                <a:latin typeface="Symbol" charset="2"/>
                <a:cs typeface="Symbol" charset="2"/>
              </a:rPr>
              <a:t>gD</a:t>
            </a:r>
            <a:r>
              <a:rPr lang="en-US" dirty="0" err="1"/>
              <a:t>t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  <a:p>
            <a:pPr marL="0" indent="0">
              <a:buNone/>
            </a:pPr>
            <a:endParaRPr lang="en-US" baseline="30000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Our Max (</a:t>
            </a:r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/c) ~ 5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174BFF"/>
                </a:solidFill>
              </a:rPr>
              <a:t>Our Max (</a:t>
            </a:r>
            <a:r>
              <a:rPr lang="en-US" dirty="0" err="1">
                <a:solidFill>
                  <a:srgbClr val="174BFF"/>
                </a:solidFill>
              </a:rPr>
              <a:t>R</a:t>
            </a:r>
            <a:r>
              <a:rPr lang="en-US" dirty="0" err="1">
                <a:solidFill>
                  <a:srgbClr val="174BFF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>
                <a:solidFill>
                  <a:srgbClr val="174BFF"/>
                </a:solidFill>
              </a:rPr>
              <a:t>+</a:t>
            </a:r>
            <a:r>
              <a:rPr lang="en-US" dirty="0">
                <a:solidFill>
                  <a:srgbClr val="174BFF"/>
                </a:solidFill>
              </a:rPr>
              <a:t>/c</a:t>
            </a:r>
            <a:r>
              <a:rPr lang="en-US" dirty="0">
                <a:solidFill>
                  <a:srgbClr val="174BFF"/>
                </a:solidFill>
                <a:latin typeface="Symbol" charset="2"/>
                <a:cs typeface="Symbol" charset="2"/>
              </a:rPr>
              <a:t>g</a:t>
            </a:r>
            <a:r>
              <a:rPr lang="en-US" baseline="30000" dirty="0">
                <a:solidFill>
                  <a:srgbClr val="174BFF"/>
                </a:solidFill>
              </a:rPr>
              <a:t>1/2 </a:t>
            </a:r>
            <a:r>
              <a:rPr lang="en-US" dirty="0">
                <a:solidFill>
                  <a:srgbClr val="174BFF"/>
                </a:solidFill>
              </a:rPr>
              <a:t>) ~ 2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i="1" dirty="0"/>
              <a:t>        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baseline="30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aseline="30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7BCB1-68E6-DA40-9EF8-95B99D73E358}"/>
              </a:ext>
            </a:extLst>
          </p:cNvPr>
          <p:cNvSpPr txBox="1"/>
          <p:nvPr/>
        </p:nvSpPr>
        <p:spPr>
          <a:xfrm>
            <a:off x="990600" y="228600"/>
            <a:ext cx="7629653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We are at the threshold of achieving a </a:t>
            </a:r>
            <a:r>
              <a:rPr lang="en-US" b="1" dirty="0" err="1"/>
              <a:t>true“pair</a:t>
            </a:r>
            <a:r>
              <a:rPr lang="en-US" b="1" dirty="0"/>
              <a:t> plasma”</a:t>
            </a:r>
          </a:p>
        </p:txBody>
      </p:sp>
    </p:spTree>
    <p:extLst>
      <p:ext uri="{BB962C8B-B14F-4D97-AF65-F5344CB8AC3E}">
        <p14:creationId xmlns:p14="http://schemas.microsoft.com/office/powerpoint/2010/main" val="2137499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228600"/>
            <a:ext cx="88750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0457" y="304800"/>
            <a:ext cx="612334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 found e+/e- ratio &gt; 1 within a cone between </a:t>
            </a:r>
          </a:p>
          <a:p>
            <a:pPr algn="ctr"/>
            <a:r>
              <a:rPr lang="en-US" dirty="0"/>
              <a:t>LF and TN for target thickness ≥0.6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286000" y="15240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1143000" y="22098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362200" y="1905000"/>
            <a:ext cx="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80261" y="61722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61722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TN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5021918" y="5867400"/>
            <a:ext cx="7282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143000" y="6096000"/>
            <a:ext cx="0" cy="1479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278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75E73D-C228-564D-8406-838B2DAA49FE}"/>
              </a:ext>
            </a:extLst>
          </p:cNvPr>
          <p:cNvSpPr txBox="1"/>
          <p:nvPr/>
        </p:nvSpPr>
        <p:spPr>
          <a:xfrm>
            <a:off x="263562" y="1676400"/>
            <a:ext cx="891885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marL="457200" indent="-457200"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Energy Frontier (NNSA)</a:t>
            </a:r>
            <a:r>
              <a:rPr lang="en-US" dirty="0"/>
              <a:t>: compress matter to extreme conditions </a:t>
            </a:r>
          </a:p>
          <a:p>
            <a:r>
              <a:rPr lang="en-US" dirty="0"/>
              <a:t>similar to those at the center of stars, using ~ </a:t>
            </a:r>
            <a:r>
              <a:rPr lang="en-US" dirty="0">
                <a:solidFill>
                  <a:srgbClr val="FF0000"/>
                </a:solidFill>
              </a:rPr>
              <a:t>ns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“long-pulse” </a:t>
            </a:r>
          </a:p>
          <a:p>
            <a:r>
              <a:rPr lang="en-US" dirty="0"/>
              <a:t>multi-beam (kJ-MJ) lasers (NIF, LMJ) or pulse power machines (Z)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u="sng" dirty="0">
                <a:solidFill>
                  <a:srgbClr val="174BFF"/>
                </a:solidFill>
              </a:rPr>
              <a:t>Intensity Frontier (OFES)</a:t>
            </a:r>
            <a:r>
              <a:rPr lang="en-US" dirty="0"/>
              <a:t>: create high-energy beams of e-, e+, ions, </a:t>
            </a:r>
          </a:p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, using ~ </a:t>
            </a:r>
            <a:r>
              <a:rPr lang="en-US" dirty="0">
                <a:solidFill>
                  <a:srgbClr val="174BFF"/>
                </a:solidFill>
              </a:rPr>
              <a:t>fs</a:t>
            </a:r>
            <a:r>
              <a:rPr lang="en-US" dirty="0"/>
              <a:t> </a:t>
            </a:r>
            <a:r>
              <a:rPr lang="en-US" dirty="0">
                <a:solidFill>
                  <a:srgbClr val="174BFF"/>
                </a:solidFill>
              </a:rPr>
              <a:t>“short-pulse” </a:t>
            </a:r>
            <a:r>
              <a:rPr lang="en-US" dirty="0"/>
              <a:t>PW lasers (TPW, ELI) focused to the </a:t>
            </a:r>
          </a:p>
          <a:p>
            <a:r>
              <a:rPr lang="en-US" dirty="0"/>
              <a:t>diffraction limit to achieve relativistic intensity &gt; 10</a:t>
            </a:r>
            <a:r>
              <a:rPr lang="en-US" baseline="30000" dirty="0"/>
              <a:t>19</a:t>
            </a:r>
            <a:r>
              <a:rPr lang="en-US" dirty="0"/>
              <a:t> W/cm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A158E-9E31-9241-9D24-EBB5B1F04C03}"/>
              </a:ext>
            </a:extLst>
          </p:cNvPr>
          <p:cNvSpPr txBox="1"/>
          <p:nvPr/>
        </p:nvSpPr>
        <p:spPr>
          <a:xfrm>
            <a:off x="1113165" y="609600"/>
            <a:ext cx="7116435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Frontiers of High Energy Density Physics (HEDP) </a:t>
            </a:r>
          </a:p>
          <a:p>
            <a:pPr algn="ctr"/>
            <a:r>
              <a:rPr lang="en-US" dirty="0"/>
              <a:t> (</a:t>
            </a:r>
            <a:r>
              <a:rPr lang="en-US" dirty="0">
                <a:latin typeface="+mj-lt"/>
              </a:rPr>
              <a:t>energy density </a:t>
            </a:r>
            <a:r>
              <a:rPr lang="en-US" dirty="0"/>
              <a:t>&gt; 10</a:t>
            </a:r>
            <a:r>
              <a:rPr lang="en-US" baseline="30000" dirty="0"/>
              <a:t>5 </a:t>
            </a:r>
            <a:r>
              <a:rPr lang="en-US" dirty="0"/>
              <a:t>J/cm</a:t>
            </a:r>
            <a:r>
              <a:rPr lang="en-US" baseline="30000" dirty="0"/>
              <a:t>3</a:t>
            </a:r>
            <a:r>
              <a:rPr lang="en-US" dirty="0"/>
              <a:t>, pressure &gt; 1 Mbar) </a:t>
            </a:r>
          </a:p>
        </p:txBody>
      </p:sp>
    </p:spTree>
    <p:extLst>
      <p:ext uri="{BB962C8B-B14F-4D97-AF65-F5344CB8AC3E}">
        <p14:creationId xmlns:p14="http://schemas.microsoft.com/office/powerpoint/2010/main" val="2494816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28221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Thickness			Pt		Au</a:t>
            </a:r>
          </a:p>
          <a:p>
            <a:endParaRPr lang="en-US" dirty="0"/>
          </a:p>
          <a:p>
            <a:r>
              <a:rPr lang="en-US" dirty="0"/>
              <a:t>1 cm</a:t>
            </a:r>
          </a:p>
          <a:p>
            <a:endParaRPr lang="en-US" dirty="0"/>
          </a:p>
          <a:p>
            <a:r>
              <a:rPr lang="en-US" dirty="0"/>
              <a:t>9.1 mm</a:t>
            </a:r>
          </a:p>
          <a:p>
            <a:endParaRPr lang="en-US" dirty="0"/>
          </a:p>
          <a:p>
            <a:r>
              <a:rPr lang="en-US" dirty="0"/>
              <a:t>8.2 mm</a:t>
            </a:r>
          </a:p>
          <a:p>
            <a:endParaRPr lang="en-US" dirty="0"/>
          </a:p>
          <a:p>
            <a:r>
              <a:rPr lang="en-US" dirty="0"/>
              <a:t>7.5 mm</a:t>
            </a:r>
          </a:p>
          <a:p>
            <a:endParaRPr lang="en-US" dirty="0"/>
          </a:p>
          <a:p>
            <a:r>
              <a:rPr lang="en-US" dirty="0"/>
              <a:t>7.1 mm</a:t>
            </a:r>
          </a:p>
          <a:p>
            <a:endParaRPr lang="en-US" dirty="0"/>
          </a:p>
          <a:p>
            <a:r>
              <a:rPr lang="en-US" dirty="0"/>
              <a:t>Cone lies between Laser Forward and Target Normal.</a:t>
            </a:r>
          </a:p>
          <a:p>
            <a:r>
              <a:rPr lang="en-US" dirty="0">
                <a:solidFill>
                  <a:srgbClr val="FF0000"/>
                </a:solidFill>
              </a:rPr>
              <a:t>Red arrows denote e+/e- &gt; 5</a:t>
            </a:r>
            <a:r>
              <a:rPr lang="en-US" dirty="0"/>
              <a:t>.  </a:t>
            </a:r>
            <a:r>
              <a:rPr lang="en-US" dirty="0">
                <a:solidFill>
                  <a:srgbClr val="F620FF"/>
                </a:solidFill>
              </a:rPr>
              <a:t>Purple denotes e+/e- &gt;1.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267200" y="1676400"/>
            <a:ext cx="10668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4267200" y="1752600"/>
            <a:ext cx="1066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4267200" y="1905000"/>
            <a:ext cx="10668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191000" y="2057400"/>
            <a:ext cx="1143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267200" y="1828800"/>
            <a:ext cx="1066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4267200" y="2438400"/>
            <a:ext cx="10668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62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343400" y="2514600"/>
            <a:ext cx="9906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4267200" y="2590800"/>
            <a:ext cx="1066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267200" y="2667000"/>
            <a:ext cx="10668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62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4267200" y="2743200"/>
            <a:ext cx="10668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4419600" y="3200400"/>
            <a:ext cx="9906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4419600" y="3276600"/>
            <a:ext cx="9906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4419600" y="3352800"/>
            <a:ext cx="9906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4419600" y="4038600"/>
            <a:ext cx="9906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4419600" y="4267200"/>
            <a:ext cx="990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6400800" y="4038600"/>
            <a:ext cx="1066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6477000" y="4800600"/>
            <a:ext cx="1066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6477000" y="4724400"/>
            <a:ext cx="1066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6400800" y="3124200"/>
            <a:ext cx="1066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V="1">
            <a:off x="6477000" y="1828800"/>
            <a:ext cx="9144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V="1">
            <a:off x="6400800" y="3276600"/>
            <a:ext cx="10668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6477000" y="3352800"/>
            <a:ext cx="990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1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5257800" y="1490990"/>
            <a:ext cx="5607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175260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7800" y="1905000"/>
            <a:ext cx="372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57800" y="263399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30455" y="2286000"/>
            <a:ext cx="5607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TN-17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4000" y="3048000"/>
            <a:ext cx="5607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TN-17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34000" y="324359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34000" y="388620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34000" y="4114800"/>
            <a:ext cx="372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15200" y="164339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91400" y="297180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91400" y="3243590"/>
            <a:ext cx="372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91400" y="392939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434587" y="4538990"/>
            <a:ext cx="5607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TN-12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67600" y="4648200"/>
            <a:ext cx="49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TN-9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73290-7075-784F-AE71-83A5B2E75667}"/>
              </a:ext>
            </a:extLst>
          </p:cNvPr>
          <p:cNvSpPr txBox="1"/>
          <p:nvPr/>
        </p:nvSpPr>
        <p:spPr>
          <a:xfrm>
            <a:off x="2438400" y="265192"/>
            <a:ext cx="48006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Pt produces higher e+/e- than 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155AB-4C3A-DD4A-A20D-5203AF7B5CE1}"/>
              </a:ext>
            </a:extLst>
          </p:cNvPr>
          <p:cNvSpPr txBox="1"/>
          <p:nvPr/>
        </p:nvSpPr>
        <p:spPr>
          <a:xfrm>
            <a:off x="228600" y="6198513"/>
            <a:ext cx="8686800" cy="4308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electrical conductivity likely played a role in the suppression of e- emission</a:t>
            </a:r>
          </a:p>
        </p:txBody>
      </p:sp>
    </p:spTree>
    <p:extLst>
      <p:ext uri="{BB962C8B-B14F-4D97-AF65-F5344CB8AC3E}">
        <p14:creationId xmlns:p14="http://schemas.microsoft.com/office/powerpoint/2010/main" val="921114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09" y="1266885"/>
            <a:ext cx="821571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en-US" sz="3200" dirty="0"/>
          </a:p>
          <a:p>
            <a:pPr algn="just"/>
            <a:r>
              <a:rPr lang="en-US" sz="3000" dirty="0"/>
              <a:t>We have experimentally demonstrated a new </a:t>
            </a:r>
          </a:p>
          <a:p>
            <a:pPr algn="just"/>
            <a:r>
              <a:rPr lang="en-US" sz="3000" dirty="0"/>
              <a:t>way to create a </a:t>
            </a:r>
            <a:r>
              <a:rPr lang="en-US" sz="3000" u="sng" dirty="0"/>
              <a:t>dense (≥10</a:t>
            </a:r>
            <a:r>
              <a:rPr lang="en-US" sz="3000" u="sng" baseline="30000" dirty="0"/>
              <a:t>15</a:t>
            </a:r>
            <a:r>
              <a:rPr lang="en-US" sz="3000" u="sng" dirty="0"/>
              <a:t>/cm</a:t>
            </a:r>
            <a:r>
              <a:rPr lang="en-US" sz="3000" u="sng" baseline="30000" dirty="0"/>
              <a:t>3</a:t>
            </a:r>
            <a:r>
              <a:rPr lang="en-US" sz="3000" u="sng" dirty="0"/>
              <a:t>), short-pulse </a:t>
            </a:r>
          </a:p>
          <a:p>
            <a:pPr algn="just"/>
            <a:r>
              <a:rPr lang="en-US" sz="3000" u="sng" dirty="0"/>
              <a:t>(&lt;100fs), multi-MeV “pure” positron jet</a:t>
            </a:r>
            <a:r>
              <a:rPr lang="en-US" sz="3000" dirty="0"/>
              <a:t>.</a:t>
            </a:r>
          </a:p>
          <a:p>
            <a:pPr algn="just"/>
            <a:r>
              <a:rPr lang="en-US" sz="3000" dirty="0"/>
              <a:t>  </a:t>
            </a:r>
          </a:p>
          <a:p>
            <a:pPr algn="just"/>
            <a:r>
              <a:rPr lang="en-US" sz="3000" dirty="0"/>
              <a:t>If such positrons can be trapped magnetically, we </a:t>
            </a:r>
          </a:p>
          <a:p>
            <a:pPr algn="just"/>
            <a:r>
              <a:rPr lang="en-US" sz="3000" dirty="0"/>
              <a:t>can create a long-living dense pure positron plasma</a:t>
            </a:r>
            <a:r>
              <a:rPr lang="en-US" sz="3200" dirty="0"/>
              <a:t>.</a:t>
            </a:r>
          </a:p>
          <a:p>
            <a:pPr algn="just"/>
            <a:endParaRPr lang="en-US" sz="3200" u="sng" dirty="0"/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385EF-75D9-9747-A18F-044382D2B6ED}"/>
              </a:ext>
            </a:extLst>
          </p:cNvPr>
          <p:cNvSpPr txBox="1"/>
          <p:nvPr/>
        </p:nvSpPr>
        <p:spPr>
          <a:xfrm>
            <a:off x="2362200" y="817602"/>
            <a:ext cx="4327564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000" dirty="0"/>
              <a:t>positron results summary</a:t>
            </a:r>
          </a:p>
        </p:txBody>
      </p:sp>
    </p:spTree>
    <p:extLst>
      <p:ext uri="{BB962C8B-B14F-4D97-AF65-F5344CB8AC3E}">
        <p14:creationId xmlns:p14="http://schemas.microsoft.com/office/powerpoint/2010/main" val="3666270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778330" y="763012"/>
            <a:ext cx="36776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1. total gamma yield </a:t>
            </a:r>
            <a:r>
              <a:rPr lang="en-US" dirty="0">
                <a:solidFill>
                  <a:srgbClr val="FF0000"/>
                </a:solidFill>
              </a:rPr>
              <a:t>~ 5%</a:t>
            </a:r>
          </a:p>
          <a:p>
            <a:r>
              <a:rPr lang="en-US" dirty="0"/>
              <a:t>of laser energy</a:t>
            </a:r>
          </a:p>
          <a:p>
            <a:r>
              <a:rPr lang="en-US" dirty="0"/>
              <a:t>2. dosimeter data show </a:t>
            </a:r>
            <a:r>
              <a:rPr lang="en-US" dirty="0">
                <a:solidFill>
                  <a:srgbClr val="FF0000"/>
                </a:solidFill>
              </a:rPr>
              <a:t>15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</a:p>
          <a:p>
            <a:r>
              <a:rPr lang="en-US" dirty="0"/>
              <a:t>gamma-ray beam centered</a:t>
            </a:r>
          </a:p>
          <a:p>
            <a:r>
              <a:rPr lang="en-US" dirty="0">
                <a:solidFill>
                  <a:srgbClr val="FF0000"/>
                </a:solidFill>
              </a:rPr>
              <a:t>@ ~10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 from Laser Forward</a:t>
            </a:r>
          </a:p>
          <a:p>
            <a:r>
              <a:rPr lang="en-US" dirty="0"/>
              <a:t>3. Broad Band spectra were</a:t>
            </a:r>
          </a:p>
          <a:p>
            <a:r>
              <a:rPr lang="en-US" dirty="0"/>
              <a:t>consistent with ~few MeV</a:t>
            </a:r>
          </a:p>
          <a:p>
            <a:r>
              <a:rPr lang="en-US" dirty="0"/>
              <a:t>bremsstrahlung.</a:t>
            </a:r>
          </a:p>
        </p:txBody>
      </p:sp>
      <p:pic>
        <p:nvPicPr>
          <p:cNvPr id="3" name="Picture 2" descr="xanpola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3851644"/>
          </a:xfrm>
          <a:prstGeom prst="rect">
            <a:avLst/>
          </a:prstGeom>
        </p:spPr>
      </p:pic>
      <p:pic>
        <p:nvPicPr>
          <p:cNvPr id="10" name="Picture 9" descr="xangmGrap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12001" r="31021" b="40000"/>
          <a:stretch/>
        </p:blipFill>
        <p:spPr>
          <a:xfrm>
            <a:off x="4876800" y="3718560"/>
            <a:ext cx="320040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4038600"/>
            <a:ext cx="3164649" cy="230832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Biggest challenge:</a:t>
            </a:r>
          </a:p>
          <a:p>
            <a:r>
              <a:rPr lang="en-US" dirty="0"/>
              <a:t>how to measure </a:t>
            </a:r>
          </a:p>
          <a:p>
            <a:r>
              <a:rPr lang="en-US" dirty="0"/>
              <a:t>short-pulse ultra-intense</a:t>
            </a:r>
          </a:p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spectrum since </a:t>
            </a:r>
          </a:p>
          <a:p>
            <a:r>
              <a:rPr lang="en-US" dirty="0"/>
              <a:t>single-photon counting</a:t>
            </a:r>
          </a:p>
          <a:p>
            <a:r>
              <a:rPr lang="en-US" dirty="0"/>
              <a:t>does not work?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0D0E4-0873-5D49-8F8A-6A632587FAA6}"/>
              </a:ext>
            </a:extLst>
          </p:cNvPr>
          <p:cNvSpPr txBox="1"/>
          <p:nvPr/>
        </p:nvSpPr>
        <p:spPr>
          <a:xfrm>
            <a:off x="5387502" y="228600"/>
            <a:ext cx="2461098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Gamma-Ray Data</a:t>
            </a:r>
          </a:p>
        </p:txBody>
      </p:sp>
    </p:spTree>
    <p:extLst>
      <p:ext uri="{BB962C8B-B14F-4D97-AF65-F5344CB8AC3E}">
        <p14:creationId xmlns:p14="http://schemas.microsoft.com/office/powerpoint/2010/main" val="149131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0D990-A9BB-4A48-A3D1-924B3C99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36576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r>
              <a:rPr lang="en-US" sz="2800" dirty="0"/>
              <a:t>Filter Stack or Wedge Attenuation: limited to a few energy channels &lt;~ 6 MeV</a:t>
            </a:r>
          </a:p>
          <a:p>
            <a:r>
              <a:rPr lang="en-US" sz="2800" dirty="0"/>
              <a:t>Forward Compton Scattering: low S/N, limited to high flux, low background</a:t>
            </a:r>
          </a:p>
          <a:p>
            <a:r>
              <a:rPr lang="en-US" sz="2800" dirty="0"/>
              <a:t>Nuclear activation Threshold: limited to high flux, very few energy channels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9EA0D-593A-8C44-85C3-E96D91986A05}"/>
              </a:ext>
            </a:extLst>
          </p:cNvPr>
          <p:cNvSpPr txBox="1"/>
          <p:nvPr/>
        </p:nvSpPr>
        <p:spPr>
          <a:xfrm>
            <a:off x="592919" y="986135"/>
            <a:ext cx="7865281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/>
              <a:t>Current Spectrometers for Short-Pulse Intense Gamma-Rays</a:t>
            </a:r>
          </a:p>
        </p:txBody>
      </p:sp>
    </p:spTree>
    <p:extLst>
      <p:ext uri="{BB962C8B-B14F-4D97-AF65-F5344CB8AC3E}">
        <p14:creationId xmlns:p14="http://schemas.microsoft.com/office/powerpoint/2010/main" val="2527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04"/>
    </mc:Choice>
    <mc:Fallback xmlns="">
      <p:transition spd="slow" advTm="633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D5F24-670C-D64A-A1FC-9269D44E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1200"/>
            <a:ext cx="79248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had been used in High Energy Physics, also recently in LWFA accelerator experiments, for gamma-rays ≥ 100 MeV, with limited success.  So far only crude model input spectrum with few parameters has been obtained using iterative Monte Carlo simulations</a:t>
            </a:r>
          </a:p>
          <a:p>
            <a:pPr marL="0" indent="0" algn="ctr">
              <a:buNone/>
            </a:pPr>
            <a:r>
              <a:rPr lang="en-US" dirty="0"/>
              <a:t>……….…..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Team members: Kevin </a:t>
            </a:r>
            <a:r>
              <a:rPr lang="en-US" sz="2400" i="1" dirty="0" err="1"/>
              <a:t>Qinyuan</a:t>
            </a:r>
            <a:r>
              <a:rPr lang="en-US" sz="2400" i="1" dirty="0"/>
              <a:t> Zheng, Kelly Yao, Willie Lo, Aileen Zhang,  Rice University; Gary Wong, </a:t>
            </a:r>
            <a:r>
              <a:rPr lang="en-US" sz="2400" i="1" dirty="0" err="1"/>
              <a:t>Yuxuan</a:t>
            </a:r>
            <a:r>
              <a:rPr lang="en-US" sz="2400" i="1" dirty="0"/>
              <a:t> Zhang, MD Anderson Cancer Center; Andriy </a:t>
            </a:r>
            <a:r>
              <a:rPr lang="en-US" sz="2400" i="1" dirty="0" err="1"/>
              <a:t>Dashko</a:t>
            </a:r>
            <a:r>
              <a:rPr lang="en-US" sz="2400" i="1" dirty="0"/>
              <a:t>, Hannah Hasson, Hernan Quevedo, Todd </a:t>
            </a:r>
            <a:r>
              <a:rPr lang="en-US" sz="2400" i="1" dirty="0" err="1"/>
              <a:t>Ditmire</a:t>
            </a:r>
            <a:r>
              <a:rPr lang="en-US" sz="2400" i="1" dirty="0"/>
              <a:t>, UT Austin</a:t>
            </a:r>
            <a:endParaRPr lang="en-US" sz="24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12CAB-0737-6044-BFDB-A80B51205793}"/>
              </a:ext>
            </a:extLst>
          </p:cNvPr>
          <p:cNvSpPr txBox="1"/>
          <p:nvPr/>
        </p:nvSpPr>
        <p:spPr>
          <a:xfrm>
            <a:off x="591314" y="304800"/>
            <a:ext cx="8095486" cy="1569660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sz="3200"/>
              <a:t>New Approach: </a:t>
            </a:r>
          </a:p>
          <a:p>
            <a:pPr marL="0" indent="0" algn="ctr">
              <a:buNone/>
            </a:pPr>
            <a:r>
              <a:rPr lang="en-US" sz="3200"/>
              <a:t>Use high-resolution 2D imaging of light pattern </a:t>
            </a:r>
          </a:p>
          <a:p>
            <a:pPr marL="0" indent="0" algn="ctr">
              <a:buNone/>
            </a:pPr>
            <a:r>
              <a:rPr lang="en-US" sz="3200"/>
              <a:t>emitted by finely pixelated scintillator matrix</a:t>
            </a:r>
          </a:p>
        </p:txBody>
      </p:sp>
    </p:spTree>
    <p:extLst>
      <p:ext uri="{BB962C8B-B14F-4D97-AF65-F5344CB8AC3E}">
        <p14:creationId xmlns:p14="http://schemas.microsoft.com/office/powerpoint/2010/main" val="25400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84"/>
    </mc:Choice>
    <mc:Fallback xmlns="">
      <p:transition spd="slow" advTm="9428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2B5F-FD2F-E54E-A204-0379A10C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1219200"/>
          </a:xfr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/>
          <a:lstStyle/>
          <a:p>
            <a:r>
              <a:rPr lang="en-US" sz="2800"/>
              <a:t>SAS (Scintillator Attenuation Spectrometer)</a:t>
            </a:r>
            <a:br>
              <a:rPr lang="en-US" sz="2800"/>
            </a:br>
            <a:r>
              <a:rPr lang="en-US" sz="2800"/>
              <a:t>adopts new advances in medical imaging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0083-FD90-3543-919F-1B4546EF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5029200"/>
          </a:xfrm>
        </p:spPr>
        <p:txBody>
          <a:bodyPr/>
          <a:lstStyle/>
          <a:p>
            <a:r>
              <a:rPr lang="en-US" sz="2400" dirty="0"/>
              <a:t>Large 2D matrix (e.g. 36x60) of mm-sized pixels provides high resolution images with hundreds of bright pixels.</a:t>
            </a:r>
          </a:p>
          <a:p>
            <a:r>
              <a:rPr lang="en-US" sz="2400" dirty="0" err="1"/>
              <a:t>LYSO.Ce</a:t>
            </a:r>
            <a:r>
              <a:rPr lang="en-US" sz="2400" dirty="0"/>
              <a:t> scintillator has highest light output (50000 blue photons per MeV energy absorbed). High-Z and high density (7.8gm/cc) can attenuate 50 MeV gamma-rays in a few cm.  </a:t>
            </a:r>
          </a:p>
          <a:p>
            <a:r>
              <a:rPr lang="en-US" sz="2400" dirty="0"/>
              <a:t>100% reflective coating for each pixel traps all light emitted in each pixel. Emergent light from each pixel faithfully represents energy deposited in each pixel with no light contamination between pixels.</a:t>
            </a:r>
          </a:p>
          <a:p>
            <a:r>
              <a:rPr lang="en-US" sz="2400" dirty="0"/>
              <a:t>Sensitive high-speed high-contrast non-cryogenic CCD camera capable of high rep-rate imaging of LYSO light pattern even from faint gamma-ray sources</a:t>
            </a:r>
          </a:p>
          <a:p>
            <a:r>
              <a:rPr lang="en-US" sz="2400" dirty="0"/>
              <a:t>Insensitive to EMP and high neutron flux</a:t>
            </a:r>
          </a:p>
        </p:txBody>
      </p:sp>
    </p:spTree>
    <p:extLst>
      <p:ext uri="{BB962C8B-B14F-4D97-AF65-F5344CB8AC3E}">
        <p14:creationId xmlns:p14="http://schemas.microsoft.com/office/powerpoint/2010/main" val="36040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54"/>
    </mc:Choice>
    <mc:Fallback xmlns="">
      <p:transition spd="slow" advTm="13305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 bwMode="auto">
          <a:xfrm flipV="1">
            <a:off x="381000" y="3962399"/>
            <a:ext cx="990600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1F1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3940314"/>
            <a:ext cx="145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collimated</a:t>
            </a:r>
          </a:p>
          <a:p>
            <a:r>
              <a:rPr lang="en-US" sz="2000"/>
              <a:t>gamma-rays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7446" y="457200"/>
            <a:ext cx="5160388" cy="646331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Design and Layout of SAS</a:t>
            </a:r>
          </a:p>
        </p:txBody>
      </p:sp>
      <p:pic>
        <p:nvPicPr>
          <p:cNvPr id="5" name="Picture 4" descr="sas.ti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r="-1442"/>
          <a:stretch/>
        </p:blipFill>
        <p:spPr>
          <a:xfrm>
            <a:off x="1383226" y="2438400"/>
            <a:ext cx="7608374" cy="307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8003" y="5715000"/>
            <a:ext cx="8069838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36 x 48 matrix measures  6 cm H  x 8 cm W x 1 cm D</a:t>
            </a:r>
          </a:p>
          <a:p>
            <a:pPr algn="ctr"/>
            <a:r>
              <a:rPr lang="en-US"/>
              <a:t>3mm – 6mm pinhole collimates gamma-rays along central 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7668E-3BC9-EA48-A8F1-A4C05D1EDD6C}"/>
              </a:ext>
            </a:extLst>
          </p:cNvPr>
          <p:cNvSpPr txBox="1"/>
          <p:nvPr/>
        </p:nvSpPr>
        <p:spPr>
          <a:xfrm>
            <a:off x="683223" y="1219200"/>
            <a:ext cx="8027967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LYSO matrix block, crystal holder and CCD camera are housed</a:t>
            </a:r>
          </a:p>
          <a:p>
            <a:pPr algn="ctr"/>
            <a:r>
              <a:rPr lang="en-US"/>
              <a:t> in a black light-tight box the size of a shoe box</a:t>
            </a:r>
          </a:p>
        </p:txBody>
      </p:sp>
    </p:spTree>
    <p:extLst>
      <p:ext uri="{BB962C8B-B14F-4D97-AF65-F5344CB8AC3E}">
        <p14:creationId xmlns:p14="http://schemas.microsoft.com/office/powerpoint/2010/main" val="35277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0"/>
    </mc:Choice>
    <mc:Fallback xmlns="">
      <p:transition spd="slow" advTm="8209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9A984-2781-8D4F-B763-24FF68CD24DC}"/>
              </a:ext>
            </a:extLst>
          </p:cNvPr>
          <p:cNvPicPr/>
          <p:nvPr/>
        </p:nvPicPr>
        <p:blipFill rotWithShape="1">
          <a:blip r:embed="rId2"/>
          <a:srcRect t="24359" r="50284" b="1774"/>
          <a:stretch/>
        </p:blipFill>
        <p:spPr bwMode="auto">
          <a:xfrm>
            <a:off x="2057400" y="533400"/>
            <a:ext cx="52578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56B81-5694-7146-AE02-20F77285F6AC}"/>
              </a:ext>
            </a:extLst>
          </p:cNvPr>
          <p:cNvSpPr txBox="1"/>
          <p:nvPr/>
        </p:nvSpPr>
        <p:spPr>
          <a:xfrm>
            <a:off x="820612" y="4514671"/>
            <a:ext cx="7839389" cy="120032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Sample SAS image of LYSO scintillation light pattern of Shot </a:t>
            </a:r>
          </a:p>
          <a:p>
            <a:pPr algn="ctr"/>
            <a:r>
              <a:rPr lang="en-US" i="1"/>
              <a:t>10026 from a 2016 TPW experiment. This image contains</a:t>
            </a:r>
          </a:p>
          <a:p>
            <a:pPr algn="ctr"/>
            <a:r>
              <a:rPr lang="en-US" i="1"/>
              <a:t> over 400 bright pixels.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3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7"/>
    </mc:Choice>
    <mc:Fallback xmlns="">
      <p:transition spd="slow" advTm="2068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ofig3.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230"/>
            <a:ext cx="9144000" cy="4250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4341" y="235803"/>
            <a:ext cx="4786888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Use GEANT4 to accurately simulate 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light patterns from LYSO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454" y="5276671"/>
            <a:ext cx="7939546" cy="120032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We create 200 light patterns from 200 GEANT4 simulations of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monoenergetic gamma-ray energies from 0 – 50 MeV 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with 0.25 MeV intervals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0" y="48768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4662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1"/>
    </mc:Choice>
    <mc:Fallback xmlns="">
      <p:transition spd="slow" advTm="2583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EAE7C-8DBB-7A4A-965C-962E36421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8985" y="4191000"/>
            <a:ext cx="1898015" cy="250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F74FE-F2C7-A346-9B4D-EDC87595928E}"/>
              </a:ext>
            </a:extLst>
          </p:cNvPr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533400"/>
            <a:ext cx="4343400" cy="375520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822B0B-5FA4-394E-922E-DDEE38AE0825}"/>
              </a:ext>
            </a:extLst>
          </p:cNvPr>
          <p:cNvGraphicFramePr/>
          <p:nvPr/>
        </p:nvGraphicFramePr>
        <p:xfrm>
          <a:off x="4975225" y="4645025"/>
          <a:ext cx="3254375" cy="206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0CF20D8-6F6F-F140-A587-6C0031113293}"/>
              </a:ext>
            </a:extLst>
          </p:cNvPr>
          <p:cNvGraphicFramePr/>
          <p:nvPr/>
        </p:nvGraphicFramePr>
        <p:xfrm>
          <a:off x="4953000" y="2517777"/>
          <a:ext cx="3254375" cy="220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75EE70-06FE-8840-90F4-BA8BC8B91771}"/>
              </a:ext>
            </a:extLst>
          </p:cNvPr>
          <p:cNvSpPr txBox="1"/>
          <p:nvPr/>
        </p:nvSpPr>
        <p:spPr>
          <a:xfrm>
            <a:off x="152400" y="152400"/>
            <a:ext cx="8915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200 x 200 Detector Response Matrix shows importance of 2D imaging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D0068-9730-384E-9A03-551CAB928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729615"/>
            <a:ext cx="3101975" cy="186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7DC3F-9457-9C49-A7ED-288E03BF51EC}"/>
              </a:ext>
            </a:extLst>
          </p:cNvPr>
          <p:cNvSpPr txBox="1"/>
          <p:nvPr/>
        </p:nvSpPr>
        <p:spPr>
          <a:xfrm>
            <a:off x="2819400" y="4554141"/>
            <a:ext cx="1790875" cy="184665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5 columns of</a:t>
            </a:r>
          </a:p>
          <a:p>
            <a:pPr algn="ctr"/>
            <a:r>
              <a:rPr lang="en-US" sz="2200"/>
              <a:t>48 pixels</a:t>
            </a:r>
          </a:p>
          <a:p>
            <a:pPr algn="ctr"/>
            <a:r>
              <a:rPr lang="en-US" sz="2200"/>
              <a:t>combined into 200 “effectiv</a:t>
            </a:r>
            <a:r>
              <a:rPr lang="en-US"/>
              <a:t>e pixels”</a:t>
            </a:r>
          </a:p>
        </p:txBody>
      </p:sp>
    </p:spTree>
    <p:extLst>
      <p:ext uri="{BB962C8B-B14F-4D97-AF65-F5344CB8AC3E}">
        <p14:creationId xmlns:p14="http://schemas.microsoft.com/office/powerpoint/2010/main" val="23246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5"/>
    </mc:Choice>
    <mc:Fallback xmlns="">
      <p:transition spd="slow" advTm="654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729AB6-D993-5649-AE6D-E1A1B29921F2}"/>
              </a:ext>
            </a:extLst>
          </p:cNvPr>
          <p:cNvSpPr txBox="1"/>
          <p:nvPr/>
        </p:nvSpPr>
        <p:spPr>
          <a:xfrm>
            <a:off x="533400" y="685800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Two HEDP experiments led by our group: </a:t>
            </a:r>
          </a:p>
          <a:p>
            <a:r>
              <a:rPr lang="en-US" dirty="0">
                <a:solidFill>
                  <a:srgbClr val="FF0000"/>
                </a:solidFill>
              </a:rPr>
              <a:t>Project A falls under the Energy Frontier</a:t>
            </a:r>
            <a:r>
              <a:rPr lang="en-US" dirty="0"/>
              <a:t>, </a:t>
            </a:r>
          </a:p>
          <a:p>
            <a:r>
              <a:rPr lang="en-US" dirty="0">
                <a:solidFill>
                  <a:srgbClr val="174BFF"/>
                </a:solidFill>
              </a:rPr>
              <a:t>Project B falls under the Intensity Frontier.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. Use multi-beam kJ lasers to create strongly magnetized jets and collide them to form magnetized shocks</a:t>
            </a:r>
          </a:p>
          <a:p>
            <a:endParaRPr lang="en-US" dirty="0"/>
          </a:p>
          <a:p>
            <a:r>
              <a:rPr lang="en-US" dirty="0">
                <a:solidFill>
                  <a:srgbClr val="174BFF"/>
                </a:solidFill>
              </a:rPr>
              <a:t>B</a:t>
            </a:r>
            <a:r>
              <a:rPr lang="en-US" dirty="0"/>
              <a:t>. Use PW laser to create dense </a:t>
            </a:r>
            <a:r>
              <a:rPr lang="en-US" dirty="0" err="1"/>
              <a:t>e+e</a:t>
            </a:r>
            <a:r>
              <a:rPr lang="en-US" dirty="0"/>
              <a:t>- pair plasmas and ultra-intense gamma-ray beams</a:t>
            </a:r>
          </a:p>
          <a:p>
            <a:endParaRPr lang="en-US" dirty="0"/>
          </a:p>
          <a:p>
            <a:r>
              <a:rPr lang="en-US" dirty="0"/>
              <a:t>Both experiments are motivated by astrophysics, but have</a:t>
            </a:r>
          </a:p>
          <a:p>
            <a:r>
              <a:rPr lang="en-US" dirty="0"/>
              <a:t>many other applications.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45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6AB6A32-D80E-A54B-A506-BB9F9A9BA57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95400" y="899161"/>
            <a:ext cx="3581400" cy="2225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AB7E23-2686-3140-AE66-ECAE40C9CCA3}"/>
              </a:ext>
            </a:extLst>
          </p:cNvPr>
          <p:cNvPicPr/>
          <p:nvPr/>
        </p:nvPicPr>
        <p:blipFill rotWithShape="1">
          <a:blip r:embed="rId6"/>
          <a:srcRect l="9215" t="2697" r="6765" b="4273"/>
          <a:stretch/>
        </p:blipFill>
        <p:spPr bwMode="auto">
          <a:xfrm>
            <a:off x="4970780" y="990600"/>
            <a:ext cx="3716020" cy="2345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2E338E-46C7-8F48-BDD6-7E0FF0DAF5C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295401" y="3331324"/>
            <a:ext cx="3675380" cy="237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168F1-4912-CC48-A830-28F0BA020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6710" y="3331324"/>
            <a:ext cx="3720090" cy="2383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53529-C27A-5B42-85F7-4281DD358846}"/>
              </a:ext>
            </a:extLst>
          </p:cNvPr>
          <p:cNvSpPr txBox="1"/>
          <p:nvPr/>
        </p:nvSpPr>
        <p:spPr>
          <a:xfrm>
            <a:off x="1947637" y="228600"/>
            <a:ext cx="6129563" cy="461665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Test with 3-component incident model spectrum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6140EA-99F4-D646-9E5B-1C0B91AE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"/>
    </mc:Choice>
    <mc:Fallback xmlns="">
      <p:transition spd="slow" advTm="3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FB1680-56C0-614D-A861-6E33DCB90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0" y="1143000"/>
            <a:ext cx="2797175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869AF-A0E4-5840-A500-09A5236C744D}"/>
              </a:ext>
            </a:extLst>
          </p:cNvPr>
          <p:cNvPicPr/>
          <p:nvPr/>
        </p:nvPicPr>
        <p:blipFill rotWithShape="1">
          <a:blip r:embed="rId3"/>
          <a:srcRect l="6192" r="4429" b="3999"/>
          <a:stretch/>
        </p:blipFill>
        <p:spPr bwMode="auto">
          <a:xfrm>
            <a:off x="4165600" y="1143000"/>
            <a:ext cx="29210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A356FC-2765-2C45-9D41-4C053CF0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62350"/>
            <a:ext cx="3073400" cy="2305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1951A-2380-D649-AF73-97C352202C11}"/>
              </a:ext>
            </a:extLst>
          </p:cNvPr>
          <p:cNvSpPr txBox="1"/>
          <p:nvPr/>
        </p:nvSpPr>
        <p:spPr>
          <a:xfrm>
            <a:off x="5715000" y="1371600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TSVDNN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2310B-F7E5-944A-9AA8-7D884F319CBA}"/>
              </a:ext>
            </a:extLst>
          </p:cNvPr>
          <p:cNvSpPr txBox="1"/>
          <p:nvPr/>
        </p:nvSpPr>
        <p:spPr>
          <a:xfrm>
            <a:off x="762000" y="381000"/>
            <a:ext cx="7659469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Gamma-ray Spectrum Inverted from Shot 10026 SAS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222EE-F98D-1245-BB95-550FAE593ADE}"/>
              </a:ext>
            </a:extLst>
          </p:cNvPr>
          <p:cNvSpPr txBox="1"/>
          <p:nvPr/>
        </p:nvSpPr>
        <p:spPr>
          <a:xfrm>
            <a:off x="7010400" y="3014246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0.5MeV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AB624-4C48-C24A-A5D2-A65050D990D7}"/>
              </a:ext>
            </a:extLst>
          </p:cNvPr>
          <p:cNvSpPr txBox="1"/>
          <p:nvPr/>
        </p:nvSpPr>
        <p:spPr>
          <a:xfrm>
            <a:off x="3480106" y="5867400"/>
            <a:ext cx="5170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~ MeV exponential + 17-18 MeV bump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37952-4996-3B4E-BD08-F1F070A25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467100"/>
            <a:ext cx="3225800" cy="241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B4F6EE-27BF-3343-8C38-845D19FB836D}"/>
              </a:ext>
            </a:extLst>
          </p:cNvPr>
          <p:cNvSpPr txBox="1"/>
          <p:nvPr/>
        </p:nvSpPr>
        <p:spPr>
          <a:xfrm>
            <a:off x="7010400" y="5528846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0.5MeV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14502-394A-A64C-A56A-CF3E54D67E8D}"/>
              </a:ext>
            </a:extLst>
          </p:cNvPr>
          <p:cNvSpPr txBox="1"/>
          <p:nvPr/>
        </p:nvSpPr>
        <p:spPr>
          <a:xfrm>
            <a:off x="6245332" y="373380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PFF</a:t>
            </a:r>
          </a:p>
        </p:txBody>
      </p:sp>
    </p:spTree>
    <p:extLst>
      <p:ext uri="{BB962C8B-B14F-4D97-AF65-F5344CB8AC3E}">
        <p14:creationId xmlns:p14="http://schemas.microsoft.com/office/powerpoint/2010/main" val="28711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"/>
    </mc:Choice>
    <mc:Fallback xmlns="">
      <p:transition spd="slow" advTm="358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saspic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672"/>
            <a:ext cx="9144000" cy="4367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381000"/>
            <a:ext cx="381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2018 TPW SAS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700288"/>
            <a:ext cx="6858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63165" y="9144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TN + 90</a:t>
            </a:r>
            <a:r>
              <a:rPr lang="en-US" baseline="30000"/>
              <a:t>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7202FF-CB3E-DC49-8D36-748A43AF6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160DE-2B8D-3F4F-84C2-80B913BB5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657600"/>
            <a:ext cx="5257800" cy="314438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799412-89A0-9344-91C7-03E2F0292F79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9609" y="3581263"/>
            <a:ext cx="1749791" cy="1676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74B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AA01F-9D0D-E746-A0D5-A5CB7B24A7AD}"/>
              </a:ext>
            </a:extLst>
          </p:cNvPr>
          <p:cNvSpPr/>
          <p:nvPr/>
        </p:nvSpPr>
        <p:spPr bwMode="auto">
          <a:xfrm>
            <a:off x="7010400" y="3713617"/>
            <a:ext cx="2133600" cy="22299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74401-A5B9-544B-83F0-12742C5C8092}"/>
              </a:ext>
            </a:extLst>
          </p:cNvPr>
          <p:cNvSpPr/>
          <p:nvPr/>
        </p:nvSpPr>
        <p:spPr bwMode="auto">
          <a:xfrm>
            <a:off x="0" y="3657600"/>
            <a:ext cx="1752600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765E4D-765B-B445-A535-DB10F4385EFA}"/>
              </a:ext>
            </a:extLst>
          </p:cNvPr>
          <p:cNvCxnSpPr>
            <a:cxnSpLocks/>
          </p:cNvCxnSpPr>
          <p:nvPr/>
        </p:nvCxnSpPr>
        <p:spPr bwMode="auto">
          <a:xfrm>
            <a:off x="1066800" y="3488903"/>
            <a:ext cx="762000" cy="2082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541E4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46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"/>
    </mc:Choice>
    <mc:Fallback xmlns="">
      <p:transition spd="slow" advTm="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B3BDF-579C-1B4F-8745-F7B1AF218E93}"/>
              </a:ext>
            </a:extLst>
          </p:cNvPr>
          <p:cNvSpPr txBox="1"/>
          <p:nvPr/>
        </p:nvSpPr>
        <p:spPr>
          <a:xfrm>
            <a:off x="2286000" y="609600"/>
            <a:ext cx="5069978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/>
              <a:t>Next TPW experiments in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BB2CA-53DC-3D4D-9234-795DB5E8C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990600"/>
          </a:xfrm>
        </p:spPr>
        <p:txBody>
          <a:bodyPr/>
          <a:lstStyle/>
          <a:p>
            <a:r>
              <a:rPr lang="en-US" dirty="0"/>
              <a:t>New application: exploit the 15-20 MeV gamma- ray excess to study photo-nuclear physics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0AC4D0-30C3-4A4E-A5DC-554811B8AA3E}"/>
              </a:ext>
            </a:extLst>
          </p:cNvPr>
          <p:cNvPicPr/>
          <p:nvPr/>
        </p:nvPicPr>
        <p:blipFill rotWithShape="1">
          <a:blip r:embed="rId2"/>
          <a:srcRect t="9129" r="25999" b="940"/>
          <a:stretch/>
        </p:blipFill>
        <p:spPr bwMode="auto">
          <a:xfrm>
            <a:off x="533400" y="2362200"/>
            <a:ext cx="8077200" cy="418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899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DA0C-4FBC-7547-8346-C480F92B9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76200"/>
            <a:ext cx="5105400" cy="990600"/>
          </a:xfr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/>
          <a:lstStyle/>
          <a:p>
            <a:r>
              <a:rPr lang="en-US" sz="4000" dirty="0"/>
              <a:t>Summary of Project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D7256-54D4-004C-97F8-D2EBD06C4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7924800" cy="5486400"/>
          </a:xfrm>
        </p:spPr>
        <p:txBody>
          <a:bodyPr/>
          <a:lstStyle/>
          <a:p>
            <a:r>
              <a:rPr lang="en-US" dirty="0"/>
              <a:t>SAS is a new type of gamma-ray spectrometer designed for high resolution, high S/N, high rep-rate applications in short-pulse laser experiments</a:t>
            </a:r>
          </a:p>
          <a:p>
            <a:r>
              <a:rPr lang="en-US" dirty="0"/>
              <a:t>Can measure gamma-rays up to 100 MeV with 0.5 MeV spectral resolution</a:t>
            </a:r>
          </a:p>
          <a:p>
            <a:r>
              <a:rPr lang="en-US" dirty="0"/>
              <a:t>We have developed a robust, stable inversion algorithm to extract reliable spectrum</a:t>
            </a:r>
          </a:p>
          <a:p>
            <a:r>
              <a:rPr lang="en-US" dirty="0"/>
              <a:t>SAS led to discovery of 17-18 MeV gamma-ray “bump” in TPW experiments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ED9B4A-AA1D-454E-A93A-CCBEC2F9B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"/>
    </mc:Choice>
    <mc:Fallback xmlns="">
      <p:transition spd="slow" advTm="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BC867F-E564-8F45-900F-CB7A21D4F943}"/>
              </a:ext>
            </a:extLst>
          </p:cNvPr>
          <p:cNvSpPr txBox="1"/>
          <p:nvPr/>
        </p:nvSpPr>
        <p:spPr>
          <a:xfrm>
            <a:off x="457200" y="-76200"/>
            <a:ext cx="7924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Table 1.  Sample parameters of the d=800 mm jet</a:t>
            </a:r>
          </a:p>
          <a:p>
            <a:pPr algn="ctr"/>
            <a:r>
              <a:rPr lang="en-US" sz="1800" b="1" dirty="0"/>
              <a:t> at 3.5 ns and 2.5 mm from laser target </a:t>
            </a:r>
          </a:p>
          <a:p>
            <a:pPr algn="ctr"/>
            <a:r>
              <a:rPr lang="en-US" sz="1800" b="1" dirty="0"/>
              <a:t>compared to those of YSO jets.</a:t>
            </a:r>
          </a:p>
          <a:p>
            <a:r>
              <a:rPr lang="en-US" sz="1800" u="sng" dirty="0"/>
              <a:t>d=800 mm OMEGA jet</a:t>
            </a:r>
            <a:r>
              <a:rPr lang="en-US" sz="1800" dirty="0"/>
              <a:t>				      </a:t>
            </a:r>
            <a:r>
              <a:rPr lang="en-US" sz="1800" u="sng" dirty="0"/>
              <a:t>YSO jet</a:t>
            </a:r>
            <a:endParaRPr lang="en-US" sz="1800" dirty="0"/>
          </a:p>
          <a:p>
            <a:r>
              <a:rPr lang="en-US" sz="1800" dirty="0"/>
              <a:t>Electron density n</a:t>
            </a:r>
            <a:r>
              <a:rPr lang="en-US" sz="1800" baseline="-25000" dirty="0"/>
              <a:t>e</a:t>
            </a:r>
            <a:r>
              <a:rPr lang="en-US" sz="1800" dirty="0"/>
              <a:t> ~ 1.5 x 10</a:t>
            </a:r>
            <a:r>
              <a:rPr lang="en-US" sz="1800" baseline="30000" dirty="0"/>
              <a:t>20 </a:t>
            </a:r>
            <a:r>
              <a:rPr lang="en-US" sz="1800" dirty="0"/>
              <a:t>cm</a:t>
            </a:r>
            <a:r>
              <a:rPr lang="en-US" sz="1800" baseline="30000" dirty="0"/>
              <a:t>-3</a:t>
            </a:r>
            <a:r>
              <a:rPr lang="en-US" sz="1800" dirty="0"/>
              <a:t>		      	~ 10</a:t>
            </a:r>
            <a:r>
              <a:rPr lang="en-US" sz="1800" baseline="30000" dirty="0"/>
              <a:t>2 </a:t>
            </a:r>
            <a:r>
              <a:rPr lang="en-US" sz="1800" dirty="0"/>
              <a:t>– 10</a:t>
            </a:r>
            <a:r>
              <a:rPr lang="en-US" sz="1800" baseline="30000" dirty="0"/>
              <a:t>5</a:t>
            </a:r>
            <a:r>
              <a:rPr lang="en-US" sz="1800" dirty="0"/>
              <a:t> cm </a:t>
            </a:r>
            <a:r>
              <a:rPr lang="en-US" sz="1800" baseline="30000" dirty="0"/>
              <a:t>-3	</a:t>
            </a:r>
            <a:r>
              <a:rPr lang="en-US" sz="1800" dirty="0"/>
              <a:t> </a:t>
            </a:r>
          </a:p>
          <a:p>
            <a:r>
              <a:rPr lang="en-US" sz="1800" dirty="0"/>
              <a:t>Electron temperature </a:t>
            </a:r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dirty="0"/>
              <a:t> ~ 1 </a:t>
            </a:r>
            <a:r>
              <a:rPr lang="en-US" sz="1800" dirty="0" err="1"/>
              <a:t>keV</a:t>
            </a:r>
            <a:r>
              <a:rPr lang="en-US" sz="1800" dirty="0"/>
              <a:t>			~ 10</a:t>
            </a:r>
            <a:r>
              <a:rPr lang="en-US" sz="1800" baseline="30000" dirty="0"/>
              <a:t>4</a:t>
            </a:r>
            <a:r>
              <a:rPr lang="en-US" sz="1800" dirty="0"/>
              <a:t> K – few x 10</a:t>
            </a:r>
            <a:r>
              <a:rPr lang="en-US" sz="1800" baseline="30000" dirty="0"/>
              <a:t>6</a:t>
            </a:r>
            <a:r>
              <a:rPr lang="en-US" sz="1800" dirty="0"/>
              <a:t> K</a:t>
            </a:r>
          </a:p>
          <a:p>
            <a:r>
              <a:rPr lang="en-US" sz="1800" dirty="0"/>
              <a:t>Ion temperature </a:t>
            </a:r>
            <a:r>
              <a:rPr lang="en-US" sz="1800" dirty="0" err="1"/>
              <a:t>T</a:t>
            </a:r>
            <a:r>
              <a:rPr lang="en-US" sz="1800" baseline="-25000" dirty="0" err="1"/>
              <a:t>i</a:t>
            </a:r>
            <a:r>
              <a:rPr lang="en-US" sz="1800" dirty="0"/>
              <a:t> ~ 2.5 </a:t>
            </a:r>
            <a:r>
              <a:rPr lang="en-US" sz="1800" dirty="0" err="1"/>
              <a:t>keV</a:t>
            </a:r>
            <a:r>
              <a:rPr lang="en-US" sz="1800" dirty="0"/>
              <a:t>				 ~ </a:t>
            </a:r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endParaRPr lang="en-US" sz="1800" dirty="0"/>
          </a:p>
          <a:p>
            <a:r>
              <a:rPr lang="en-US" sz="1800" dirty="0"/>
              <a:t>Ionization &lt;Z&gt; ~ 3.5				low – 100%</a:t>
            </a:r>
          </a:p>
          <a:p>
            <a:r>
              <a:rPr lang="en-US" sz="1800" dirty="0"/>
              <a:t>Flow velocity v ~ 1.2x10</a:t>
            </a:r>
            <a:r>
              <a:rPr lang="en-US" sz="1800" baseline="30000" dirty="0"/>
              <a:t>8</a:t>
            </a:r>
            <a:r>
              <a:rPr lang="en-US" sz="1800" dirty="0"/>
              <a:t> cm/s			 ~ few x 10</a:t>
            </a:r>
            <a:r>
              <a:rPr lang="en-US" sz="1800" baseline="30000" dirty="0"/>
              <a:t>7</a:t>
            </a:r>
            <a:r>
              <a:rPr lang="en-US" sz="1800" dirty="0"/>
              <a:t> cm/s</a:t>
            </a:r>
          </a:p>
          <a:p>
            <a:r>
              <a:rPr lang="en-US" sz="1800" dirty="0"/>
              <a:t>Magnetic field B ~ 10</a:t>
            </a:r>
            <a:r>
              <a:rPr lang="en-US" sz="1800" baseline="30000" dirty="0"/>
              <a:t>6</a:t>
            </a:r>
            <a:r>
              <a:rPr lang="en-US" sz="1800" dirty="0"/>
              <a:t> Gauss			           	 ~ 20 – 500 </a:t>
            </a:r>
            <a:r>
              <a:rPr lang="en-US" sz="1800" dirty="0" err="1"/>
              <a:t>mG</a:t>
            </a:r>
            <a:endParaRPr lang="en-US" sz="1800" dirty="0"/>
          </a:p>
          <a:p>
            <a:r>
              <a:rPr lang="en-US" sz="1800" dirty="0">
                <a:solidFill>
                  <a:srgbClr val="F620FF"/>
                </a:solidFill>
              </a:rPr>
              <a:t>Plasma Beta </a:t>
            </a:r>
            <a:r>
              <a:rPr lang="en-US" sz="1800" dirty="0">
                <a:solidFill>
                  <a:srgbClr val="F620FF"/>
                </a:solidFill>
                <a:latin typeface="Symbol" pitchFamily="2" charset="2"/>
              </a:rPr>
              <a:t>b</a:t>
            </a:r>
            <a:r>
              <a:rPr lang="en-US" sz="1800" dirty="0">
                <a:solidFill>
                  <a:srgbClr val="F620FF"/>
                </a:solidFill>
              </a:rPr>
              <a:t> = 8</a:t>
            </a:r>
            <a:r>
              <a:rPr lang="en-US" sz="1800" dirty="0">
                <a:solidFill>
                  <a:srgbClr val="F62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F620FF"/>
                </a:solidFill>
              </a:rPr>
              <a:t>P</a:t>
            </a:r>
            <a:r>
              <a:rPr lang="en-US" sz="1800" baseline="-25000" dirty="0">
                <a:solidFill>
                  <a:srgbClr val="F620FF"/>
                </a:solidFill>
              </a:rPr>
              <a:t>g</a:t>
            </a:r>
            <a:r>
              <a:rPr lang="en-US" sz="1800" dirty="0">
                <a:solidFill>
                  <a:srgbClr val="F620FF"/>
                </a:solidFill>
              </a:rPr>
              <a:t>/B</a:t>
            </a:r>
            <a:r>
              <a:rPr lang="en-US" sz="1800" baseline="30000" dirty="0">
                <a:solidFill>
                  <a:srgbClr val="F620FF"/>
                </a:solidFill>
              </a:rPr>
              <a:t>2</a:t>
            </a:r>
            <a:r>
              <a:rPr lang="en-US" sz="1800" dirty="0">
                <a:solidFill>
                  <a:srgbClr val="F620FF"/>
                </a:solidFill>
              </a:rPr>
              <a:t> ~ 10			 ~ 10 - 10</a:t>
            </a:r>
            <a:r>
              <a:rPr lang="en-US" sz="1800" baseline="30000" dirty="0">
                <a:solidFill>
                  <a:srgbClr val="F620FF"/>
                </a:solidFill>
              </a:rPr>
              <a:t>3</a:t>
            </a:r>
            <a:endParaRPr lang="en-US" sz="1800" dirty="0">
              <a:solidFill>
                <a:srgbClr val="F620FF"/>
              </a:solidFill>
            </a:endParaRPr>
          </a:p>
          <a:p>
            <a:r>
              <a:rPr lang="en-US" sz="1800" dirty="0">
                <a:solidFill>
                  <a:srgbClr val="FF1F14"/>
                </a:solidFill>
              </a:rPr>
              <a:t>Mach number M=v/</a:t>
            </a:r>
            <a:r>
              <a:rPr lang="en-US" sz="1800" dirty="0" err="1">
                <a:solidFill>
                  <a:srgbClr val="FF1F14"/>
                </a:solidFill>
              </a:rPr>
              <a:t>c</a:t>
            </a:r>
            <a:r>
              <a:rPr lang="en-US" sz="1800" baseline="-25000" dirty="0" err="1">
                <a:solidFill>
                  <a:srgbClr val="FF1F14"/>
                </a:solidFill>
              </a:rPr>
              <a:t>s</a:t>
            </a:r>
            <a:r>
              <a:rPr lang="en-US" sz="1800" dirty="0">
                <a:solidFill>
                  <a:srgbClr val="FF1F14"/>
                </a:solidFill>
              </a:rPr>
              <a:t> ~ 3				  ~few - 10</a:t>
            </a:r>
          </a:p>
          <a:p>
            <a:r>
              <a:rPr lang="en-US" sz="1800" dirty="0">
                <a:solidFill>
                  <a:srgbClr val="174BFF"/>
                </a:solidFill>
              </a:rPr>
              <a:t>Alfven Mach number M</a:t>
            </a:r>
            <a:r>
              <a:rPr lang="en-US" sz="1800" baseline="-25000" dirty="0">
                <a:solidFill>
                  <a:srgbClr val="174BFF"/>
                </a:solidFill>
              </a:rPr>
              <a:t>A</a:t>
            </a:r>
            <a:r>
              <a:rPr lang="en-US" sz="1800" dirty="0">
                <a:solidFill>
                  <a:srgbClr val="174BFF"/>
                </a:solidFill>
              </a:rPr>
              <a:t> = v/</a:t>
            </a:r>
            <a:r>
              <a:rPr lang="en-US" sz="1800" dirty="0" err="1">
                <a:solidFill>
                  <a:srgbClr val="174BFF"/>
                </a:solidFill>
              </a:rPr>
              <a:t>v</a:t>
            </a:r>
            <a:r>
              <a:rPr lang="en-US" sz="1800" baseline="-25000" dirty="0" err="1">
                <a:solidFill>
                  <a:srgbClr val="174BFF"/>
                </a:solidFill>
              </a:rPr>
              <a:t>A</a:t>
            </a:r>
            <a:r>
              <a:rPr lang="en-US" sz="1800" baseline="-25000" dirty="0">
                <a:solidFill>
                  <a:srgbClr val="174BFF"/>
                </a:solidFill>
              </a:rPr>
              <a:t> </a:t>
            </a:r>
            <a:r>
              <a:rPr lang="en-US" sz="1800" dirty="0">
                <a:solidFill>
                  <a:srgbClr val="174BFF"/>
                </a:solidFill>
              </a:rPr>
              <a:t>~ 8		     	 ~ 10</a:t>
            </a:r>
            <a:r>
              <a:rPr lang="en-US" sz="1800" baseline="30000" dirty="0">
                <a:solidFill>
                  <a:srgbClr val="174BFF"/>
                </a:solidFill>
              </a:rPr>
              <a:t>2</a:t>
            </a:r>
            <a:endParaRPr lang="en-US" sz="1800" dirty="0">
              <a:solidFill>
                <a:srgbClr val="174BFF"/>
              </a:solidFill>
            </a:endParaRPr>
          </a:p>
          <a:p>
            <a:r>
              <a:rPr lang="en-US" sz="1800" dirty="0">
                <a:solidFill>
                  <a:srgbClr val="FF1F14"/>
                </a:solidFill>
              </a:rPr>
              <a:t>Reynolds number R</a:t>
            </a:r>
            <a:r>
              <a:rPr lang="en-US" sz="1800" baseline="-25000" dirty="0">
                <a:solidFill>
                  <a:srgbClr val="FF1F14"/>
                </a:solidFill>
              </a:rPr>
              <a:t>e</a:t>
            </a:r>
            <a:r>
              <a:rPr lang="en-US" sz="1800" dirty="0">
                <a:solidFill>
                  <a:srgbClr val="FF1F14"/>
                </a:solidFill>
              </a:rPr>
              <a:t> ~ 10</a:t>
            </a:r>
            <a:r>
              <a:rPr lang="en-US" sz="1800" baseline="30000" dirty="0">
                <a:solidFill>
                  <a:srgbClr val="FF1F14"/>
                </a:solidFill>
              </a:rPr>
              <a:t>4</a:t>
            </a:r>
            <a:r>
              <a:rPr lang="en-US" sz="1800" dirty="0">
                <a:solidFill>
                  <a:srgbClr val="FF1F14"/>
                </a:solidFill>
              </a:rPr>
              <a:t>				 ~ 10 - 10</a:t>
            </a:r>
            <a:r>
              <a:rPr lang="en-US" sz="1800" baseline="30000" dirty="0">
                <a:solidFill>
                  <a:srgbClr val="FF1F14"/>
                </a:solidFill>
              </a:rPr>
              <a:t>3</a:t>
            </a:r>
            <a:endParaRPr lang="en-US" sz="1800" dirty="0">
              <a:solidFill>
                <a:srgbClr val="FF1F14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Magnetic Reynolds number </a:t>
            </a:r>
            <a:r>
              <a:rPr lang="en-US" sz="1800" dirty="0" err="1">
                <a:solidFill>
                  <a:srgbClr val="00B050"/>
                </a:solidFill>
              </a:rPr>
              <a:t>R</a:t>
            </a:r>
            <a:r>
              <a:rPr lang="en-US" sz="1800" baseline="-25000" dirty="0" err="1">
                <a:solidFill>
                  <a:srgbClr val="00B050"/>
                </a:solidFill>
              </a:rPr>
              <a:t>eM</a:t>
            </a:r>
            <a:r>
              <a:rPr lang="en-US" sz="1800" dirty="0">
                <a:solidFill>
                  <a:srgbClr val="00B050"/>
                </a:solidFill>
              </a:rPr>
              <a:t> ~ 10</a:t>
            </a:r>
            <a:r>
              <a:rPr lang="en-US" sz="1800" baseline="30000" dirty="0">
                <a:solidFill>
                  <a:srgbClr val="00B050"/>
                </a:solidFill>
              </a:rPr>
              <a:t>4</a:t>
            </a:r>
            <a:r>
              <a:rPr lang="en-US" sz="1800" dirty="0">
                <a:solidFill>
                  <a:srgbClr val="00B050"/>
                </a:solidFill>
              </a:rPr>
              <a:t>	     		 ~ few x 10</a:t>
            </a:r>
            <a:r>
              <a:rPr lang="en-US" sz="1800" baseline="30000" dirty="0">
                <a:solidFill>
                  <a:srgbClr val="00B050"/>
                </a:solidFill>
              </a:rPr>
              <a:t>2</a:t>
            </a: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dirty="0" err="1"/>
              <a:t>Peclet</a:t>
            </a:r>
            <a:r>
              <a:rPr lang="en-US" sz="1800" dirty="0"/>
              <a:t> number </a:t>
            </a:r>
            <a:r>
              <a:rPr lang="en-US" sz="1800" dirty="0" err="1"/>
              <a:t>P</a:t>
            </a:r>
            <a:r>
              <a:rPr lang="en-US" sz="1800" baseline="-25000" dirty="0" err="1"/>
              <a:t>e</a:t>
            </a:r>
            <a:r>
              <a:rPr lang="en-US" sz="1800" baseline="-25000" dirty="0"/>
              <a:t>||</a:t>
            </a:r>
            <a:r>
              <a:rPr lang="en-US" sz="1800" dirty="0"/>
              <a:t> = 1.5kn</a:t>
            </a:r>
            <a:r>
              <a:rPr lang="en-US" sz="1800" baseline="-25000" dirty="0"/>
              <a:t>e</a:t>
            </a:r>
            <a:r>
              <a:rPr lang="en-US" sz="1800" dirty="0"/>
              <a:t>vR/</a:t>
            </a:r>
            <a:r>
              <a:rPr lang="en-US" sz="1800" dirty="0" err="1"/>
              <a:t>k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||B</a:t>
            </a:r>
            <a:r>
              <a:rPr lang="en-US" sz="1800" dirty="0"/>
              <a:t> ~ 0.3		unknown </a:t>
            </a:r>
          </a:p>
          <a:p>
            <a:r>
              <a:rPr lang="en-US" sz="1800" dirty="0" err="1"/>
              <a:t>P</a:t>
            </a:r>
            <a:r>
              <a:rPr lang="en-US" sz="1800" baseline="-25000" dirty="0" err="1"/>
              <a:t>e</a:t>
            </a:r>
            <a:r>
              <a:rPr lang="en-US" sz="1800" baseline="-25000" dirty="0"/>
              <a:t> </a:t>
            </a:r>
            <a:r>
              <a:rPr lang="en-US" sz="1800" baseline="-25000" dirty="0" err="1"/>
              <a:t>orth</a:t>
            </a:r>
            <a:r>
              <a:rPr lang="en-US" sz="1800" baseline="-25000" dirty="0"/>
              <a:t> </a:t>
            </a:r>
            <a:r>
              <a:rPr lang="en-US" sz="1800" dirty="0"/>
              <a:t> = 1.5kn</a:t>
            </a:r>
            <a:r>
              <a:rPr lang="en-US" sz="1800" baseline="-25000" dirty="0"/>
              <a:t>e</a:t>
            </a:r>
            <a:r>
              <a:rPr lang="en-US" sz="1800" dirty="0"/>
              <a:t>vR/</a:t>
            </a:r>
            <a:r>
              <a:rPr lang="en-US" sz="1800" dirty="0" err="1"/>
              <a:t>k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 </a:t>
            </a:r>
            <a:r>
              <a:rPr lang="en-US" sz="1800" baseline="-25000" dirty="0" err="1"/>
              <a:t>orth</a:t>
            </a:r>
            <a:r>
              <a:rPr lang="en-US" sz="1800" baseline="-25000" dirty="0"/>
              <a:t> B</a:t>
            </a:r>
            <a:r>
              <a:rPr lang="en-US" sz="1800" dirty="0"/>
              <a:t> ~ 30			unknown</a:t>
            </a:r>
          </a:p>
          <a:p>
            <a:r>
              <a:rPr lang="en-US" sz="1800" dirty="0"/>
              <a:t>Hydro time/Rad. cooling time (CH) ~ 0.01		various</a:t>
            </a:r>
          </a:p>
          <a:p>
            <a:r>
              <a:rPr lang="en-US" sz="1800" dirty="0"/>
              <a:t>Hydro time/Rad. cooling time (2%Fe) ~ 1</a:t>
            </a:r>
          </a:p>
          <a:p>
            <a:r>
              <a:rPr lang="en-US" sz="1800" dirty="0"/>
              <a:t>Electron skin depth c/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baseline="-25000" dirty="0"/>
              <a:t>e</a:t>
            </a:r>
            <a:r>
              <a:rPr lang="en-US" sz="1800" dirty="0"/>
              <a:t> ~ 0.4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  <a:p>
            <a:r>
              <a:rPr lang="en-US" sz="1800" dirty="0"/>
              <a:t>Ion skin depth c/</a:t>
            </a:r>
            <a:r>
              <a:rPr lang="en-US" sz="1800" dirty="0" err="1">
                <a:latin typeface="Symbol" pitchFamily="2" charset="2"/>
              </a:rPr>
              <a:t>w</a:t>
            </a:r>
            <a:r>
              <a:rPr lang="en-US" sz="1800" baseline="-25000" dirty="0" err="1"/>
              <a:t>I</a:t>
            </a:r>
            <a:r>
              <a:rPr lang="en-US" sz="1800" baseline="-25000" dirty="0"/>
              <a:t> </a:t>
            </a:r>
            <a:r>
              <a:rPr lang="en-US" sz="1800" dirty="0"/>
              <a:t>~ 24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  <a:p>
            <a:r>
              <a:rPr lang="en-US" sz="1800" dirty="0"/>
              <a:t>Debye length </a:t>
            </a:r>
            <a:r>
              <a:rPr lang="en-US" sz="1800" dirty="0" err="1"/>
              <a:t>v</a:t>
            </a:r>
            <a:r>
              <a:rPr lang="en-US" sz="1800" baseline="-25000" dirty="0" err="1"/>
              <a:t>e</a:t>
            </a:r>
            <a:r>
              <a:rPr lang="en-US" sz="1800" dirty="0"/>
              <a:t>/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baseline="-25000" dirty="0"/>
              <a:t>e</a:t>
            </a:r>
            <a:r>
              <a:rPr lang="en-US" sz="1800" dirty="0"/>
              <a:t> ~ 0.01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  <a:br>
              <a:rPr lang="en-US" sz="1800" dirty="0"/>
            </a:br>
            <a:r>
              <a:rPr lang="en-US" sz="1800" dirty="0"/>
              <a:t>Electron </a:t>
            </a:r>
            <a:r>
              <a:rPr lang="en-US" sz="1800" dirty="0" err="1"/>
              <a:t>gyroradius</a:t>
            </a:r>
            <a:r>
              <a:rPr lang="en-US" sz="1800" dirty="0"/>
              <a:t> </a:t>
            </a:r>
            <a:r>
              <a:rPr lang="en-US" sz="1800" dirty="0" err="1"/>
              <a:t>v</a:t>
            </a:r>
            <a:r>
              <a:rPr lang="en-US" sz="1800" baseline="-25000" dirty="0" err="1"/>
              <a:t>e</a:t>
            </a:r>
            <a:r>
              <a:rPr lang="en-US" sz="1800" dirty="0"/>
              <a:t>/</a:t>
            </a:r>
            <a:r>
              <a:rPr lang="en-US" sz="1800" dirty="0" err="1">
                <a:latin typeface="Symbol" pitchFamily="2" charset="2"/>
              </a:rPr>
              <a:t>w</a:t>
            </a:r>
            <a:r>
              <a:rPr lang="en-US" sz="1800" baseline="-25000" dirty="0" err="1"/>
              <a:t>Be</a:t>
            </a:r>
            <a:r>
              <a:rPr lang="en-US" sz="1800" dirty="0"/>
              <a:t> ~ 0.6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  <a:p>
            <a:r>
              <a:rPr lang="en-US" sz="1800" dirty="0"/>
              <a:t>Ion </a:t>
            </a:r>
            <a:r>
              <a:rPr lang="en-US" sz="1800" dirty="0" err="1"/>
              <a:t>gyroradius</a:t>
            </a:r>
            <a:r>
              <a:rPr lang="en-US" sz="1800" dirty="0"/>
              <a:t> v</a:t>
            </a:r>
            <a:r>
              <a:rPr lang="en-US" sz="1800" baseline="-25000" dirty="0"/>
              <a:t>i</a:t>
            </a:r>
            <a:r>
              <a:rPr lang="en-US" sz="1800" dirty="0"/>
              <a:t>/</a:t>
            </a:r>
            <a:r>
              <a:rPr lang="en-US" sz="1800" dirty="0" err="1">
                <a:latin typeface="Symbol" pitchFamily="2" charset="2"/>
              </a:rPr>
              <a:t>w</a:t>
            </a:r>
            <a:r>
              <a:rPr lang="en-US" sz="1800" baseline="-25000" dirty="0" err="1"/>
              <a:t>Bi</a:t>
            </a:r>
            <a:r>
              <a:rPr lang="en-US" sz="1800" dirty="0"/>
              <a:t> ~ 20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  <a:p>
            <a:r>
              <a:rPr lang="en-US" sz="1800" dirty="0"/>
              <a:t>Coulomb scattering mean free path</a:t>
            </a:r>
            <a:r>
              <a:rPr lang="en-US" sz="1800" i="1" dirty="0"/>
              <a:t> l</a:t>
            </a:r>
            <a:r>
              <a:rPr lang="en-US" sz="1800" baseline="-25000" dirty="0"/>
              <a:t>ei</a:t>
            </a:r>
            <a:r>
              <a:rPr lang="en-US" sz="1800" dirty="0"/>
              <a:t> ~ 20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9772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1604168" y="3872579"/>
            <a:ext cx="5334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52400" y="304800"/>
            <a:ext cx="8763000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Project A uses the Omega Laser at LLE, Rochester, NY</a:t>
            </a:r>
          </a:p>
          <a:p>
            <a:pPr algn="just"/>
            <a:r>
              <a:rPr lang="en-US" sz="2000" b="1" dirty="0"/>
              <a:t>Goals</a:t>
            </a:r>
            <a:r>
              <a:rPr lang="en-US" sz="2000" dirty="0"/>
              <a:t>: To study the formation, structure and evolution of strongly magnetized shocks formed by the head-on collision of two </a:t>
            </a:r>
            <a:r>
              <a:rPr lang="en-US" sz="2000" dirty="0" err="1"/>
              <a:t>megagauss</a:t>
            </a:r>
            <a:r>
              <a:rPr lang="en-US" sz="2000" dirty="0"/>
              <a:t> plasma jets created by hollow rings of laser beams.</a:t>
            </a: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990601" y="2000250"/>
            <a:ext cx="7467599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de-DE" sz="1650" b="1" i="1" kern="0" dirty="0">
                <a:solidFill>
                  <a:srgbClr val="000000"/>
                </a:solidFill>
              </a:rPr>
              <a:t>E. Liang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 L. Gao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2</a:t>
            </a:r>
            <a:r>
              <a:rPr lang="de-DE" sz="1650" b="1" i="1" kern="0" dirty="0">
                <a:solidFill>
                  <a:srgbClr val="000000"/>
                </a:solidFill>
              </a:rPr>
              <a:t>, Y. Lu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 J. White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 B. Cage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 R. Follet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3</a:t>
            </a:r>
            <a:r>
              <a:rPr lang="de-DE" sz="1650" b="1" i="1" kern="0" dirty="0">
                <a:solidFill>
                  <a:srgbClr val="000000"/>
                </a:solidFill>
              </a:rPr>
              <a:t>, H. Sio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4</a:t>
            </a:r>
            <a:r>
              <a:rPr lang="de-DE" sz="1650" b="1" i="1" kern="0" dirty="0">
                <a:solidFill>
                  <a:srgbClr val="000000"/>
                </a:solidFill>
              </a:rPr>
              <a:t>, P. Tzeferacos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5</a:t>
            </a:r>
            <a:r>
              <a:rPr lang="de-DE" sz="1650" b="1" i="1" kern="0" dirty="0">
                <a:solidFill>
                  <a:srgbClr val="000000"/>
                </a:solidFill>
              </a:rPr>
              <a:t>, D. Froula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3</a:t>
            </a:r>
            <a:r>
              <a:rPr lang="de-DE" sz="1650" b="1" kern="0" dirty="0">
                <a:solidFill>
                  <a:srgbClr val="000000"/>
                </a:solidFill>
              </a:rPr>
              <a:t>, </a:t>
            </a:r>
            <a:r>
              <a:rPr lang="de-DE" sz="1650" b="1" i="1" kern="0" dirty="0">
                <a:solidFill>
                  <a:srgbClr val="000000"/>
                </a:solidFill>
              </a:rPr>
              <a:t>A. Birkel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4</a:t>
            </a:r>
            <a:r>
              <a:rPr lang="de-DE" sz="1650" b="1" i="1" kern="0" dirty="0">
                <a:solidFill>
                  <a:srgbClr val="000000"/>
                </a:solidFill>
              </a:rPr>
              <a:t>, C. Li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4</a:t>
            </a:r>
            <a:r>
              <a:rPr lang="de-DE" sz="1650" b="1" i="1" kern="0" dirty="0">
                <a:solidFill>
                  <a:srgbClr val="000000"/>
                </a:solidFill>
              </a:rPr>
              <a:t>, R. Petrasso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4</a:t>
            </a:r>
            <a:r>
              <a:rPr lang="de-DE" sz="1650" b="1" i="1" kern="0" dirty="0">
                <a:solidFill>
                  <a:srgbClr val="000000"/>
                </a:solidFill>
              </a:rPr>
              <a:t>, W. Fu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 L. Han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i="1" kern="0" dirty="0">
                <a:solidFill>
                  <a:srgbClr val="000000"/>
                </a:solidFill>
              </a:rPr>
              <a:t>,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 </a:t>
            </a:r>
            <a:r>
              <a:rPr lang="de-DE" sz="1650" b="1" i="1" kern="0" dirty="0">
                <a:solidFill>
                  <a:srgbClr val="000000"/>
                </a:solidFill>
              </a:rPr>
              <a:t>D. Lamb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5</a:t>
            </a:r>
            <a:r>
              <a:rPr lang="de-DE" sz="1650" b="1" i="1" kern="0" dirty="0">
                <a:solidFill>
                  <a:srgbClr val="000000"/>
                </a:solidFill>
              </a:rPr>
              <a:t>, </a:t>
            </a:r>
            <a:r>
              <a:rPr lang="en-US" sz="1800" b="1" i="1" dirty="0"/>
              <a:t>M. Wei</a:t>
            </a:r>
            <a:r>
              <a:rPr lang="en-US" sz="1800" b="1" i="1" baseline="30000" dirty="0"/>
              <a:t>3 </a:t>
            </a:r>
            <a:r>
              <a:rPr lang="en-US" sz="1800" b="1" i="1" dirty="0"/>
              <a:t>, , A. Chien</a:t>
            </a:r>
            <a:r>
              <a:rPr lang="en-US" sz="1800" b="1" i="1" baseline="30000" dirty="0"/>
              <a:t>2</a:t>
            </a:r>
            <a:r>
              <a:rPr lang="en-US" sz="1800" b="1" i="1" dirty="0"/>
              <a:t>, S. Zhang</a:t>
            </a:r>
            <a:r>
              <a:rPr lang="en-US" sz="1800" b="1" i="1" baseline="30000" dirty="0"/>
              <a:t>2</a:t>
            </a:r>
            <a:r>
              <a:rPr lang="en-US" sz="1800" b="1" i="1" dirty="0"/>
              <a:t>, </a:t>
            </a:r>
            <a:r>
              <a:rPr lang="de-DE" sz="1650" b="1" i="1" kern="0" dirty="0">
                <a:solidFill>
                  <a:srgbClr val="000000"/>
                </a:solidFill>
              </a:rPr>
              <a:t>H. Ji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2</a:t>
            </a:r>
            <a:r>
              <a:rPr lang="de-DE" sz="1650" b="1" i="1" kern="0" baseline="-25000" dirty="0">
                <a:solidFill>
                  <a:srgbClr val="000000"/>
                </a:solidFill>
              </a:rPr>
              <a:t>,  </a:t>
            </a:r>
            <a:r>
              <a:rPr lang="de-DE" sz="1650" b="1" i="1" kern="0" dirty="0">
                <a:solidFill>
                  <a:srgbClr val="000000"/>
                </a:solidFill>
              </a:rPr>
              <a:t>H. Li </a:t>
            </a:r>
            <a:r>
              <a:rPr lang="de-DE" sz="1650" b="1" i="1" kern="0" baseline="30000" dirty="0">
                <a:solidFill>
                  <a:srgbClr val="000000"/>
                </a:solidFill>
              </a:rPr>
              <a:t>6</a:t>
            </a:r>
          </a:p>
          <a:p>
            <a:pPr algn="ctr" eaLnBrk="1" hangingPunct="1"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1</a:t>
            </a:r>
            <a:r>
              <a:rPr lang="de-DE" sz="1650" b="1" kern="0" dirty="0">
                <a:solidFill>
                  <a:srgbClr val="000000"/>
                </a:solidFill>
              </a:rPr>
              <a:t>Rice University, Houston (PI)</a:t>
            </a:r>
          </a:p>
          <a:p>
            <a:pPr algn="ctr" eaLnBrk="1" hangingPunct="1">
              <a:buFontTx/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2</a:t>
            </a:r>
            <a:r>
              <a:rPr lang="de-DE" sz="1650" b="1" kern="0" dirty="0">
                <a:solidFill>
                  <a:srgbClr val="000000"/>
                </a:solidFill>
              </a:rPr>
              <a:t>Princeton Plasma </a:t>
            </a:r>
            <a:r>
              <a:rPr lang="de-DE" sz="1650" b="1" kern="0" dirty="0" err="1">
                <a:solidFill>
                  <a:srgbClr val="000000"/>
                </a:solidFill>
              </a:rPr>
              <a:t>Physics</a:t>
            </a:r>
            <a:r>
              <a:rPr lang="de-DE" sz="1650" b="1" kern="0" dirty="0">
                <a:solidFill>
                  <a:srgbClr val="000000"/>
                </a:solidFill>
              </a:rPr>
              <a:t> Laboratory, Princeton</a:t>
            </a:r>
          </a:p>
          <a:p>
            <a:pPr algn="ctr" eaLnBrk="1" hangingPunct="1">
              <a:buFontTx/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3</a:t>
            </a:r>
            <a:r>
              <a:rPr lang="de-DE" sz="1650" b="1" kern="0" dirty="0">
                <a:solidFill>
                  <a:srgbClr val="000000"/>
                </a:solidFill>
              </a:rPr>
              <a:t>Laboratory </a:t>
            </a:r>
            <a:r>
              <a:rPr lang="de-DE" sz="1650" b="1" kern="0" dirty="0" err="1">
                <a:solidFill>
                  <a:srgbClr val="000000"/>
                </a:solidFill>
              </a:rPr>
              <a:t>for</a:t>
            </a:r>
            <a:r>
              <a:rPr lang="de-DE" sz="1650" b="1" kern="0" dirty="0">
                <a:solidFill>
                  <a:srgbClr val="000000"/>
                </a:solidFill>
              </a:rPr>
              <a:t> Laser </a:t>
            </a:r>
            <a:r>
              <a:rPr lang="de-DE" sz="1650" b="1" kern="0" dirty="0" err="1">
                <a:solidFill>
                  <a:srgbClr val="000000"/>
                </a:solidFill>
              </a:rPr>
              <a:t>Energetics</a:t>
            </a:r>
            <a:r>
              <a:rPr lang="de-DE" sz="1650" b="1" kern="0" dirty="0">
                <a:solidFill>
                  <a:srgbClr val="000000"/>
                </a:solidFill>
              </a:rPr>
              <a:t>, Rochester</a:t>
            </a:r>
          </a:p>
          <a:p>
            <a:pPr algn="ctr" eaLnBrk="1" hangingPunct="1"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4</a:t>
            </a:r>
            <a:r>
              <a:rPr lang="de-DE" sz="1650" b="1" kern="0" dirty="0">
                <a:solidFill>
                  <a:srgbClr val="000000"/>
                </a:solidFill>
              </a:rPr>
              <a:t>Massachusetts Institute </a:t>
            </a:r>
            <a:r>
              <a:rPr lang="de-DE" sz="1650" b="1" kern="0" dirty="0" err="1">
                <a:solidFill>
                  <a:srgbClr val="000000"/>
                </a:solidFill>
              </a:rPr>
              <a:t>of</a:t>
            </a:r>
            <a:r>
              <a:rPr lang="de-DE" sz="1650" b="1" kern="0" dirty="0">
                <a:solidFill>
                  <a:srgbClr val="000000"/>
                </a:solidFill>
              </a:rPr>
              <a:t> Technology, Cambridge</a:t>
            </a:r>
          </a:p>
          <a:p>
            <a:pPr algn="ctr" eaLnBrk="1" hangingPunct="1">
              <a:buFontTx/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5</a:t>
            </a:r>
            <a:r>
              <a:rPr lang="de-DE" sz="1650" b="1" kern="0" dirty="0">
                <a:solidFill>
                  <a:srgbClr val="000000"/>
                </a:solidFill>
              </a:rPr>
              <a:t>University </a:t>
            </a:r>
            <a:r>
              <a:rPr lang="de-DE" sz="1650" b="1" kern="0" dirty="0" err="1">
                <a:solidFill>
                  <a:srgbClr val="000000"/>
                </a:solidFill>
              </a:rPr>
              <a:t>of</a:t>
            </a:r>
            <a:r>
              <a:rPr lang="de-DE" sz="1650" b="1" kern="0" dirty="0">
                <a:solidFill>
                  <a:srgbClr val="000000"/>
                </a:solidFill>
              </a:rPr>
              <a:t> Chicago, Chicago</a:t>
            </a:r>
          </a:p>
          <a:p>
            <a:pPr algn="ctr" eaLnBrk="1" hangingPunct="1">
              <a:buFontTx/>
              <a:buNone/>
            </a:pPr>
            <a:r>
              <a:rPr lang="de-DE" sz="1650" b="1" kern="0" baseline="30000" dirty="0">
                <a:solidFill>
                  <a:srgbClr val="000000"/>
                </a:solidFill>
              </a:rPr>
              <a:t>6</a:t>
            </a:r>
            <a:r>
              <a:rPr lang="de-DE" sz="1650" b="1" kern="0" dirty="0">
                <a:solidFill>
                  <a:srgbClr val="000000"/>
                </a:solidFill>
              </a:rPr>
              <a:t>LANL</a:t>
            </a:r>
          </a:p>
          <a:p>
            <a:pPr algn="ctr" eaLnBrk="1" hangingPunct="1">
              <a:buFontTx/>
              <a:buNone/>
            </a:pPr>
            <a:endParaRPr lang="en-US" sz="1200" b="1" dirty="0">
              <a:solidFill>
                <a:srgbClr val="094FA3"/>
              </a:solidFill>
            </a:endParaRPr>
          </a:p>
          <a:p>
            <a:pPr algn="ctr" eaLnBrk="1" hangingPunct="1">
              <a:buFontTx/>
              <a:buNone/>
            </a:pPr>
            <a:endParaRPr lang="en-US" sz="1200" b="1" dirty="0">
              <a:solidFill>
                <a:srgbClr val="094FA3"/>
              </a:solidFill>
            </a:endParaRPr>
          </a:p>
          <a:p>
            <a:pPr algn="ctr" eaLnBrk="1" hangingPunct="1">
              <a:buFontTx/>
              <a:buNone/>
            </a:pPr>
            <a:endParaRPr lang="en-US" sz="1200" b="1" dirty="0">
              <a:solidFill>
                <a:srgbClr val="094FA3"/>
              </a:solidFill>
            </a:endParaRPr>
          </a:p>
          <a:p>
            <a:pPr algn="ctr" eaLnBrk="1" hangingPunct="1">
              <a:buFontTx/>
              <a:buNone/>
            </a:pPr>
            <a:endParaRPr lang="de-DE" sz="1350" kern="0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de-DE" sz="1800" i="1" kern="0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de-DE" sz="1800" b="1" i="1" kern="0" dirty="0" err="1">
                <a:solidFill>
                  <a:srgbClr val="0000FF"/>
                </a:solidFill>
              </a:rPr>
              <a:t>Supported</a:t>
            </a:r>
            <a:r>
              <a:rPr lang="de-DE" sz="1800" b="1" i="1" kern="0" dirty="0">
                <a:solidFill>
                  <a:srgbClr val="0000FF"/>
                </a:solidFill>
              </a:rPr>
              <a:t> </a:t>
            </a:r>
            <a:r>
              <a:rPr lang="de-DE" sz="1800" b="1" i="1" kern="0" dirty="0" err="1">
                <a:solidFill>
                  <a:srgbClr val="0000FF"/>
                </a:solidFill>
              </a:rPr>
              <a:t>by</a:t>
            </a:r>
            <a:r>
              <a:rPr lang="de-DE" sz="1800" b="1" i="1" kern="0" dirty="0">
                <a:solidFill>
                  <a:srgbClr val="0000FF"/>
                </a:solidFill>
              </a:rPr>
              <a:t> DOE NNSA NLUF</a:t>
            </a:r>
          </a:p>
          <a:p>
            <a:pPr algn="ctr" eaLnBrk="1" hangingPunct="1">
              <a:buFontTx/>
              <a:buNone/>
              <a:defRPr/>
            </a:pPr>
            <a:endParaRPr lang="de-DE" sz="1500" b="1" dirty="0">
              <a:solidFill>
                <a:srgbClr val="094FA3"/>
              </a:solidFill>
              <a:latin typeface="Helvetica LT Std" charset="0"/>
              <a:ea typeface="SimSun" pitchFamily="2" charset="-122"/>
              <a:cs typeface="Times New Roman" pitchFamily="18" charset="0"/>
            </a:endParaRPr>
          </a:p>
          <a:p>
            <a:pPr algn="ctr" eaLnBrk="1" hangingPunct="1">
              <a:buFontTx/>
              <a:buNone/>
              <a:defRPr/>
            </a:pPr>
            <a:endParaRPr lang="de-DE" sz="1500" b="1" dirty="0">
              <a:solidFill>
                <a:srgbClr val="094FA3"/>
              </a:solidFill>
              <a:latin typeface="Helvetica LT Std" charset="0"/>
              <a:ea typeface="SimSun" pitchFamily="2" charset="-122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de-DE" sz="1350" b="1" kern="0" dirty="0">
              <a:solidFill>
                <a:srgbClr val="094FA3"/>
              </a:solidFill>
              <a:latin typeface="Helvetica LT Std" charset="0"/>
            </a:endParaRPr>
          </a:p>
          <a:p>
            <a:pPr algn="ctr" eaLnBrk="1" hangingPunct="1">
              <a:buFontTx/>
              <a:buNone/>
            </a:pPr>
            <a:endParaRPr lang="de-DE" sz="1350" kern="0" dirty="0">
              <a:solidFill>
                <a:srgbClr val="0000FF"/>
              </a:solidFill>
            </a:endParaRPr>
          </a:p>
        </p:txBody>
      </p:sp>
      <p:pic>
        <p:nvPicPr>
          <p:cNvPr id="7" name="Picture 2" descr="C:\Documents and Settings\Lan\Desktop\Princeton_Shie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81113"/>
            <a:ext cx="602214" cy="576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ocuments\Dropbox\Lan&amp;Lan\PPP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743451"/>
            <a:ext cx="1575009" cy="417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PPL horizontal line550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92" y="1714500"/>
            <a:ext cx="6985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Documents\Dropbox\Lan&amp;Lan\LLE_logo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800601"/>
            <a:ext cx="1419803" cy="420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1" y="4686301"/>
            <a:ext cx="685800" cy="637427"/>
          </a:xfrm>
          <a:prstGeom prst="rect">
            <a:avLst/>
          </a:prstGeom>
        </p:spPr>
      </p:pic>
      <p:pic>
        <p:nvPicPr>
          <p:cNvPr id="10" name="Picture 9" descr="download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72" y="4800601"/>
            <a:ext cx="1967229" cy="42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00" y="4686301"/>
            <a:ext cx="609600" cy="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4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3" t="15457" r="14111" b="57280"/>
          <a:stretch/>
        </p:blipFill>
        <p:spPr bwMode="auto">
          <a:xfrm>
            <a:off x="47625" y="1704975"/>
            <a:ext cx="233172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225323" y="1076326"/>
            <a:ext cx="7045519" cy="369332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/>
              <a:t>Observations suggest many astrophysical jets may be strongly magnetized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1" y="3566654"/>
            <a:ext cx="5694412" cy="369332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However, in laser created outflows, B field decays rapidly</a:t>
            </a:r>
          </a:p>
        </p:txBody>
      </p:sp>
      <p:sp>
        <p:nvSpPr>
          <p:cNvPr id="4" name="Parallelogram 3"/>
          <p:cNvSpPr/>
          <p:nvPr/>
        </p:nvSpPr>
        <p:spPr bwMode="auto">
          <a:xfrm rot="20747539">
            <a:off x="1999358" y="4619988"/>
            <a:ext cx="1335286" cy="1161324"/>
          </a:xfrm>
          <a:prstGeom prst="parallelogram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575">
                <a:solidFill>
                  <a:srgbClr val="FFFF00"/>
                </a:solidFill>
                <a:latin typeface="Arial" charset="0"/>
              </a:rPr>
              <a:t>BB</a:t>
            </a:r>
          </a:p>
        </p:txBody>
      </p:sp>
      <p:sp>
        <p:nvSpPr>
          <p:cNvPr id="5" name="Isosceles Triangle 4"/>
          <p:cNvSpPr/>
          <p:nvPr/>
        </p:nvSpPr>
        <p:spPr bwMode="auto">
          <a:xfrm rot="16200000">
            <a:off x="4457700" y="2838450"/>
            <a:ext cx="1143000" cy="4724400"/>
          </a:xfrm>
          <a:prstGeom prst="triangle">
            <a:avLst/>
          </a:prstGeom>
          <a:solidFill>
            <a:srgbClr val="0DED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57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2583040" y="5029200"/>
            <a:ext cx="215370" cy="285750"/>
          </a:xfrm>
          <a:prstGeom prst="donu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57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5050" y="526946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MG</a:t>
            </a:r>
            <a:r>
              <a:rPr lang="en-US" sz="1800" b="1" dirty="0"/>
              <a:t>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6742" y="502920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B ~ 0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419600" y="5200650"/>
            <a:ext cx="1828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419600" y="5029200"/>
            <a:ext cx="1828800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419600" y="5257800"/>
            <a:ext cx="1828800" cy="1714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10000" y="5486401"/>
            <a:ext cx="182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divergent outflow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1" y="1745237"/>
            <a:ext cx="2402162" cy="1441958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96" y="1762125"/>
            <a:ext cx="26021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2668" r="32941" b="8667"/>
          <a:stretch/>
        </p:blipFill>
        <p:spPr>
          <a:xfrm>
            <a:off x="7450981" y="1045845"/>
            <a:ext cx="1588244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750" y="304800"/>
            <a:ext cx="786765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Motivation : How to create collimated strong-B outflow far from laser target ? </a:t>
            </a:r>
            <a:endParaRPr lang="en-US" altLang="zh-CN" sz="1800" b="1" dirty="0">
              <a:latin typeface="Arial" charset="0"/>
              <a:ea typeface="MS PGothic" pitchFamily="34" charset="-128"/>
            </a:endParaRPr>
          </a:p>
        </p:txBody>
      </p:sp>
      <p:pic>
        <p:nvPicPr>
          <p:cNvPr id="9" name="Picture 5" descr="PPPL horizontal line55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4" y="1219200"/>
            <a:ext cx="6985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574212"/>
            <a:ext cx="838200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The idea is to </a:t>
            </a:r>
            <a:r>
              <a:rPr lang="en-US" sz="1600" u="sng" dirty="0"/>
              <a:t>create a narrowly collimated magnetized jet using a hollow ring of many laser beams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By varying the hollow ring radius, we can achieve a large dynamic range for the jet parameters, thus creating a highly versatile laboratory platform for laser-based astrophysics.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084320" y="5646271"/>
            <a:ext cx="3840480" cy="11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5631419"/>
            <a:ext cx="49530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975" b="1"/>
              <a:t>Fu, W., et al., High Energy Density Physics, 9, 336 (2013)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975" b="1"/>
              <a:t>Fu, W., et al., High Energy Density Physics, 17, 42 (2015)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1116"/>
          <a:stretch/>
        </p:blipFill>
        <p:spPr>
          <a:xfrm>
            <a:off x="1447800" y="1310252"/>
            <a:ext cx="1828800" cy="210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E4673-AE51-2F40-8832-4B9F608C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310252"/>
            <a:ext cx="4254891" cy="2118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B621B0-8376-FC4D-BD01-30C54B0CC25B}"/>
              </a:ext>
            </a:extLst>
          </p:cNvPr>
          <p:cNvSpPr/>
          <p:nvPr/>
        </p:nvSpPr>
        <p:spPr>
          <a:xfrm>
            <a:off x="457200" y="685800"/>
            <a:ext cx="803991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2015-16 Experiments used 20 OMEGA Laser Beams to form a Hollow Ring</a:t>
            </a:r>
            <a:endParaRPr lang="en-US" altLang="zh-CN" sz="1800" b="1" dirty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25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8844" y="685800"/>
            <a:ext cx="517675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2D FLASH Predictions for d = 0, 400, 800 microns</a:t>
            </a:r>
            <a:endParaRPr lang="en-US" altLang="zh-CN" sz="1800" b="1" dirty="0">
              <a:latin typeface="Arial" charset="0"/>
              <a:ea typeface="MS PGothic" pitchFamily="34" charset="-128"/>
            </a:endParaRPr>
          </a:p>
        </p:txBody>
      </p:sp>
      <p:pic>
        <p:nvPicPr>
          <p:cNvPr id="9" name="Picture 5" descr="PPPL horizontal line550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985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4724400"/>
            <a:ext cx="8534400" cy="9144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However, 2D FLASH predicts only ~10</a:t>
            </a:r>
            <a:r>
              <a:rPr lang="en-US" sz="1800" b="1" baseline="30000" dirty="0">
                <a:solidFill>
                  <a:schemeClr val="tx1"/>
                </a:solidFill>
              </a:rPr>
              <a:t>4</a:t>
            </a:r>
            <a:r>
              <a:rPr lang="en-US" sz="1800" b="1" dirty="0">
                <a:solidFill>
                  <a:schemeClr val="tx1"/>
                </a:solidFill>
              </a:rPr>
              <a:t>G toroidal magnetic fields created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by the Biermann battery.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" y="1861706"/>
            <a:ext cx="2921000" cy="2736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295400"/>
            <a:ext cx="2895600" cy="1679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1295400"/>
            <a:ext cx="2543280" cy="1689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1" y="3048000"/>
            <a:ext cx="2611253" cy="1657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3048000"/>
            <a:ext cx="2514600" cy="163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C627-5367-8F4B-98AF-9679B93FD6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595" b="57246"/>
          <a:stretch/>
        </p:blipFill>
        <p:spPr>
          <a:xfrm>
            <a:off x="609600" y="5638800"/>
            <a:ext cx="7848600" cy="1143000"/>
          </a:xfrm>
          <a:prstGeom prst="rect">
            <a:avLst/>
          </a:prstGeom>
          <a:solidFill>
            <a:srgbClr val="FFFF00">
              <a:alpha val="0"/>
            </a:srgbClr>
          </a:solidFill>
        </p:spPr>
      </p:pic>
    </p:spTree>
    <p:extLst>
      <p:ext uri="{BB962C8B-B14F-4D97-AF65-F5344CB8AC3E}">
        <p14:creationId xmlns:p14="http://schemas.microsoft.com/office/powerpoint/2010/main" val="39923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352800" y="1723251"/>
            <a:ext cx="2667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50" b="1"/>
              <a:t>Side-on view</a:t>
            </a:r>
            <a:endParaRPr lang="en-US" altLang="zh-CN" sz="1350" b="1">
              <a:latin typeface="Arial" charset="0"/>
              <a:ea typeface="MS PGothic" pitchFamily="34" charset="-128"/>
            </a:endParaRPr>
          </a:p>
        </p:txBody>
      </p:sp>
      <p:pic>
        <p:nvPicPr>
          <p:cNvPr id="18" name="Picture 5" descr="PPPL horizontal line55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6985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" y="2209800"/>
            <a:ext cx="9144000" cy="3415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1467" y="838200"/>
            <a:ext cx="7504333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    </a:t>
            </a:r>
            <a:r>
              <a:rPr lang="en-US" sz="2100" b="1" dirty="0"/>
              <a:t>Diagnostics Setup for the 20 OMEGA Beam Experiments</a:t>
            </a:r>
            <a:endParaRPr lang="en-US" altLang="zh-CN" sz="2100" b="1" dirty="0">
              <a:latin typeface="Arial" charset="0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5339" y="4492403"/>
            <a:ext cx="4572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/>
              <a:t>2.5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5386" y="3945874"/>
            <a:ext cx="15724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/>
              <a:t>17 cm from TCC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8864" y="3478068"/>
            <a:ext cx="461819" cy="1789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1206500" y="3472296"/>
            <a:ext cx="155864" cy="19049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 flipH="1">
            <a:off x="1702955" y="3478068"/>
            <a:ext cx="144318" cy="1789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/>
          <p:cNvSpPr txBox="1"/>
          <p:nvPr/>
        </p:nvSpPr>
        <p:spPr>
          <a:xfrm>
            <a:off x="-585" y="3385704"/>
            <a:ext cx="180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or </a:t>
            </a:r>
            <a:r>
              <a:rPr lang="en-US" sz="1800" b="1">
                <a:latin typeface="Symbol" pitchFamily="2" charset="2"/>
              </a:rPr>
              <a:t>W</a:t>
            </a:r>
            <a:r>
              <a:rPr lang="en-US" sz="1800" b="1"/>
              <a:t>-EP protons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00FB47-C087-2546-B103-3B51B437A82A}"/>
              </a:ext>
            </a:extLst>
          </p:cNvPr>
          <p:cNvCxnSpPr>
            <a:cxnSpLocks/>
          </p:cNvCxnSpPr>
          <p:nvPr/>
        </p:nvCxnSpPr>
        <p:spPr>
          <a:xfrm flipV="1">
            <a:off x="4033434" y="1920821"/>
            <a:ext cx="912463" cy="114493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4E773B-3B1B-1240-A6ED-6B89823498D4}"/>
              </a:ext>
            </a:extLst>
          </p:cNvPr>
          <p:cNvSpPr txBox="1"/>
          <p:nvPr/>
        </p:nvSpPr>
        <p:spPr>
          <a:xfrm>
            <a:off x="4934270" y="1804583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XRFC time-lapse X-ray Imager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F3009-4E74-9741-B2B2-6079CD1F54DC}"/>
              </a:ext>
            </a:extLst>
          </p:cNvPr>
          <p:cNvSpPr txBox="1"/>
          <p:nvPr/>
        </p:nvSpPr>
        <p:spPr>
          <a:xfrm>
            <a:off x="685800" y="5738336"/>
            <a:ext cx="7848600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3 primary diagnostics: Thomson Scattering (TS) at TCC, Proton-radiography (</a:t>
            </a:r>
            <a:r>
              <a:rPr lang="en-US" sz="2100" b="1" dirty="0" err="1"/>
              <a:t>Prad</a:t>
            </a:r>
            <a:r>
              <a:rPr lang="en-US" sz="2100" b="1" dirty="0"/>
              <a:t>), X-Ray Framing Camera (XRFC)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0B02F-855A-1541-B35A-A9710EBC52BE}"/>
              </a:ext>
            </a:extLst>
          </p:cNvPr>
          <p:cNvSpPr txBox="1"/>
          <p:nvPr/>
        </p:nvSpPr>
        <p:spPr>
          <a:xfrm>
            <a:off x="533400" y="50292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C4E83-39C5-994E-B67F-564C00F2BF5C}"/>
              </a:ext>
            </a:extLst>
          </p:cNvPr>
          <p:cNvSpPr/>
          <p:nvPr/>
        </p:nvSpPr>
        <p:spPr>
          <a:xfrm>
            <a:off x="228601" y="457200"/>
            <a:ext cx="854474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2015-16 Experiments used 20 OMEGA Laser Beams to form a Hollow Ring</a:t>
            </a:r>
            <a:endParaRPr lang="en-US" altLang="zh-CN" sz="2000" b="1" dirty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84496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11801</TotalTime>
  <Words>2019</Words>
  <Application>Microsoft Macintosh PowerPoint</Application>
  <PresentationFormat>On-screen Show (4:3)</PresentationFormat>
  <Paragraphs>378</Paragraphs>
  <Slides>45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ＭＳ Ｐゴシック</vt:lpstr>
      <vt:lpstr>ＭＳ Ｐゴシック</vt:lpstr>
      <vt:lpstr>SimSun</vt:lpstr>
      <vt:lpstr>Arial</vt:lpstr>
      <vt:lpstr>Arial Rounded MT Bold</vt:lpstr>
      <vt:lpstr>Ariel</vt:lpstr>
      <vt:lpstr>Calibri</vt:lpstr>
      <vt:lpstr>Helvetica LT Std</vt:lpstr>
      <vt:lpstr>Symbol</vt:lpstr>
      <vt:lpstr>Times</vt:lpstr>
      <vt:lpstr>Times New Roman</vt:lpstr>
      <vt:lpstr>Wingdings</vt:lpstr>
      <vt:lpstr>Blank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SAS (Scintillator Attenuation Spectrometer) adopts new advances in medical imaging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Project B</vt:lpstr>
      <vt:lpstr>PowerPoint Presentation</vt:lpstr>
    </vt:vector>
  </TitlesOfParts>
  <Company>Rice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Natural Science Department</dc:creator>
  <cp:lastModifiedBy>Microsoft Office User</cp:lastModifiedBy>
  <cp:revision>654</cp:revision>
  <cp:lastPrinted>2016-10-16T10:43:06Z</cp:lastPrinted>
  <dcterms:created xsi:type="dcterms:W3CDTF">2015-08-24T04:19:26Z</dcterms:created>
  <dcterms:modified xsi:type="dcterms:W3CDTF">2021-12-01T20:48:02Z</dcterms:modified>
</cp:coreProperties>
</file>