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tiff" ContentType="image/tiff"/>
  <Default Extension="mp4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268" r:id="rId2"/>
    <p:sldId id="263" r:id="rId3"/>
    <p:sldId id="350" r:id="rId4"/>
    <p:sldId id="284" r:id="rId5"/>
    <p:sldId id="335" r:id="rId6"/>
    <p:sldId id="375" r:id="rId7"/>
    <p:sldId id="337" r:id="rId8"/>
    <p:sldId id="379" r:id="rId9"/>
    <p:sldId id="366" r:id="rId10"/>
    <p:sldId id="333" r:id="rId11"/>
    <p:sldId id="367" r:id="rId12"/>
    <p:sldId id="369" r:id="rId13"/>
    <p:sldId id="370" r:id="rId14"/>
    <p:sldId id="371" r:id="rId15"/>
    <p:sldId id="385" r:id="rId16"/>
    <p:sldId id="376" r:id="rId17"/>
    <p:sldId id="319" r:id="rId18"/>
    <p:sldId id="313" r:id="rId19"/>
    <p:sldId id="372" r:id="rId20"/>
    <p:sldId id="384" r:id="rId21"/>
    <p:sldId id="361" r:id="rId22"/>
    <p:sldId id="382" r:id="rId23"/>
    <p:sldId id="383" r:id="rId24"/>
    <p:sldId id="363" r:id="rId25"/>
    <p:sldId id="387" r:id="rId26"/>
    <p:sldId id="386" r:id="rId27"/>
    <p:sldId id="389" r:id="rId28"/>
    <p:sldId id="388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AFAFA"/>
    <a:srgbClr val="FFC2F6"/>
    <a:srgbClr val="FF7801"/>
    <a:srgbClr val="FF00FE"/>
    <a:srgbClr val="FFFF1A"/>
    <a:srgbClr val="0DED0B"/>
    <a:srgbClr val="FF1206"/>
    <a:srgbClr val="1A1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61" d="100"/>
          <a:sy n="161" d="100"/>
        </p:scale>
        <p:origin x="-112" y="-9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605F378-1E06-D44E-8C0B-097F08BDB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45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1C890C-4243-694E-A789-01A6913741C5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829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E71A49-60F3-FE41-BCBB-23D95752C310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3BD3C8-0691-EE4C-86FA-4B11009F4060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4CDC49-1DCA-E54E-8A1A-DA07776BA6EE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EFB798-6964-8843-AC19-3797F4288ED2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4EA06C-F13A-5741-98D4-5CA23CB34815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CB47E5-9451-B84C-A7DD-78F6CCA5F01B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0BC744-F1C5-9148-8BB1-3D0D46DDA2D2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0A9076-70D4-7447-9A39-1DE8AC63E317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632EA-1C0E-F343-9917-36938FE5B5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0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26B9A-9E6D-194B-90F9-69676C4958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51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1994C-968B-A549-B16E-9E774BC2C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9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C408D-EC36-7C4D-B8AF-723CEA4D4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4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3C315-9472-114D-872C-7B4AE6D5F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66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2A01E-BD8B-ED41-8857-E56B3C8C9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04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A1B0E-7C56-EC4A-A710-9471252A5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08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3748C-B2F5-9F49-B07A-CA0CBCD5A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23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D3170-135E-F04A-960B-7F9A68C2E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5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5C0C6-CBDA-5341-B901-BE29539AC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45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18E72-6762-9C40-A069-6098453C9D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23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35AECA4-E2E1-7A4E-8CB1-5CB80C773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Microsoft_Word_97_-_2004_Document2.doc"/><Relationship Id="rId5" Type="http://schemas.openxmlformats.org/officeDocument/2006/relationships/image" Target="../media/image25.emf"/><Relationship Id="rId6" Type="http://schemas.openxmlformats.org/officeDocument/2006/relationships/oleObject" Target="../embeddings/Microsoft_Word_97_-_2004_Document3.doc"/><Relationship Id="rId7" Type="http://schemas.openxmlformats.org/officeDocument/2006/relationships/image" Target="../media/image26.png"/><Relationship Id="rId8" Type="http://schemas.openxmlformats.org/officeDocument/2006/relationships/oleObject" Target="../embeddings/Microsoft_Word_97_-_2004_Document4.doc"/><Relationship Id="rId9" Type="http://schemas.openxmlformats.org/officeDocument/2006/relationships/image" Target="../media/image2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4" Type="http://schemas.openxmlformats.org/officeDocument/2006/relationships/image" Target="../media/image4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8.png"/><Relationship Id="rId5" Type="http://schemas.openxmlformats.org/officeDocument/2006/relationships/oleObject" Target="../embeddings/Microsoft_Word_97_-_2004_Document1.doc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1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4"/>
          <p:cNvSpPr txBox="1">
            <a:spLocks noChangeArrowheads="1"/>
          </p:cNvSpPr>
          <p:nvPr/>
        </p:nvSpPr>
        <p:spPr bwMode="auto">
          <a:xfrm>
            <a:off x="271951" y="463688"/>
            <a:ext cx="8508033" cy="606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sz="3200" b="1" dirty="0">
              <a:solidFill>
                <a:srgbClr val="F9FF04"/>
              </a:solidFill>
              <a:latin typeface="Times" charset="0"/>
            </a:endParaRPr>
          </a:p>
          <a:p>
            <a:pPr algn="ctr"/>
            <a:r>
              <a:rPr lang="en-US" sz="3200" b="1" dirty="0">
                <a:solidFill>
                  <a:srgbClr val="F9FF04"/>
                </a:solidFill>
                <a:latin typeface="Times" charset="0"/>
              </a:rPr>
              <a:t>Relativistic Shear </a:t>
            </a:r>
            <a:r>
              <a:rPr lang="en-US" sz="3200" b="1" dirty="0" smtClean="0">
                <a:solidFill>
                  <a:srgbClr val="F9FF04"/>
                </a:solidFill>
                <a:latin typeface="Times" charset="0"/>
              </a:rPr>
              <a:t>Flows:</a:t>
            </a:r>
          </a:p>
          <a:p>
            <a:pPr algn="ctr"/>
            <a:r>
              <a:rPr lang="en-US" sz="3200" b="1" dirty="0" smtClean="0">
                <a:solidFill>
                  <a:srgbClr val="F9FF04"/>
                </a:solidFill>
                <a:latin typeface="Times" charset="0"/>
              </a:rPr>
              <a:t>Field Generation, Particle</a:t>
            </a:r>
          </a:p>
          <a:p>
            <a:pPr algn="ctr"/>
            <a:r>
              <a:rPr lang="en-US" sz="3200" b="1" dirty="0" err="1" smtClean="0">
                <a:solidFill>
                  <a:srgbClr val="F9FF04"/>
                </a:solidFill>
                <a:latin typeface="Times" charset="0"/>
              </a:rPr>
              <a:t>Energization</a:t>
            </a:r>
            <a:r>
              <a:rPr lang="en-US" sz="3200" b="1" dirty="0" smtClean="0">
                <a:solidFill>
                  <a:srgbClr val="F9FF04"/>
                </a:solidFill>
                <a:latin typeface="Times" charset="0"/>
              </a:rPr>
              <a:t> and Radiation</a:t>
            </a:r>
            <a:endParaRPr lang="en-US" sz="3200" b="1" dirty="0">
              <a:solidFill>
                <a:srgbClr val="F9FF04"/>
              </a:solidFill>
              <a:latin typeface="Times" charset="0"/>
            </a:endParaRPr>
          </a:p>
          <a:p>
            <a:pPr algn="ctr"/>
            <a:endParaRPr lang="en-US" sz="3200" b="1" dirty="0">
              <a:solidFill>
                <a:srgbClr val="F9FF04"/>
              </a:solidFill>
              <a:latin typeface="Times" charset="0"/>
            </a:endParaRPr>
          </a:p>
          <a:p>
            <a:pPr algn="ctr"/>
            <a:endParaRPr lang="en-US" sz="3200" b="1" dirty="0">
              <a:solidFill>
                <a:srgbClr val="F9FF04"/>
              </a:solidFill>
              <a:latin typeface="Times" charset="0"/>
            </a:endParaRPr>
          </a:p>
          <a:p>
            <a:pPr algn="ctr"/>
            <a:r>
              <a:rPr lang="en-US" sz="2800" b="1" i="1" dirty="0">
                <a:solidFill>
                  <a:srgbClr val="F9FF04"/>
                </a:solidFill>
                <a:latin typeface="Times" charset="0"/>
              </a:rPr>
              <a:t>Edison </a:t>
            </a:r>
            <a:r>
              <a:rPr lang="en-US" sz="2800" b="1" i="1" dirty="0" smtClean="0">
                <a:solidFill>
                  <a:srgbClr val="F9FF04"/>
                </a:solidFill>
                <a:latin typeface="Times" charset="0"/>
              </a:rPr>
              <a:t>Liang, Rice University</a:t>
            </a:r>
          </a:p>
          <a:p>
            <a:pPr algn="ctr"/>
            <a:endParaRPr lang="en-US" sz="2800" b="1" i="1" dirty="0" smtClean="0">
              <a:solidFill>
                <a:srgbClr val="F9FF04"/>
              </a:solidFill>
              <a:latin typeface="Times" charset="0"/>
            </a:endParaRPr>
          </a:p>
          <a:p>
            <a:pPr algn="ctr"/>
            <a:r>
              <a:rPr lang="en-US" sz="2800" b="1" i="1" dirty="0" smtClean="0">
                <a:solidFill>
                  <a:srgbClr val="F9FF04"/>
                </a:solidFill>
                <a:latin typeface="Times" charset="0"/>
              </a:rPr>
              <a:t>Collaborators: Wen Fu, Jake </a:t>
            </a:r>
            <a:r>
              <a:rPr lang="en-US" sz="2800" b="1" i="1" dirty="0" err="1" smtClean="0">
                <a:solidFill>
                  <a:srgbClr val="F9FF04"/>
                </a:solidFill>
                <a:latin typeface="Times" charset="0"/>
              </a:rPr>
              <a:t>Spisak</a:t>
            </a:r>
            <a:r>
              <a:rPr lang="en-US" sz="2800" b="1" i="1" dirty="0" smtClean="0">
                <a:solidFill>
                  <a:srgbClr val="F9FF04"/>
                </a:solidFill>
                <a:latin typeface="Times" charset="0"/>
              </a:rPr>
              <a:t>, Markus Boettcher </a:t>
            </a:r>
          </a:p>
          <a:p>
            <a:pPr algn="ctr"/>
            <a:endParaRPr lang="en-US" sz="2800" i="1" dirty="0">
              <a:solidFill>
                <a:srgbClr val="F9FF04"/>
              </a:solidFill>
              <a:latin typeface="Times" charset="0"/>
            </a:endParaRPr>
          </a:p>
          <a:p>
            <a:pPr algn="ctr"/>
            <a:endParaRPr lang="en-US" sz="2800" i="1" dirty="0">
              <a:solidFill>
                <a:srgbClr val="F9FF04"/>
              </a:solidFill>
              <a:latin typeface="Times" charset="0"/>
            </a:endParaRPr>
          </a:p>
          <a:p>
            <a:pPr algn="ctr"/>
            <a:r>
              <a:rPr lang="en-US" sz="2800" i="1" dirty="0" smtClean="0">
                <a:solidFill>
                  <a:srgbClr val="F9FF04"/>
                </a:solidFill>
                <a:latin typeface="Times" charset="0"/>
              </a:rPr>
              <a:t>Work </a:t>
            </a:r>
            <a:r>
              <a:rPr lang="en-US" sz="2800" i="1" dirty="0">
                <a:solidFill>
                  <a:srgbClr val="F9FF04"/>
                </a:solidFill>
                <a:latin typeface="Times" charset="0"/>
              </a:rPr>
              <a:t>supported by NASA &amp; </a:t>
            </a:r>
            <a:r>
              <a:rPr lang="en-US" sz="2800" i="1" dirty="0" smtClean="0">
                <a:solidFill>
                  <a:srgbClr val="F9FF04"/>
                </a:solidFill>
                <a:latin typeface="Times" charset="0"/>
              </a:rPr>
              <a:t>NSF</a:t>
            </a:r>
          </a:p>
          <a:p>
            <a:pPr algn="ctr"/>
            <a:r>
              <a:rPr lang="en-US" sz="2800" i="1" dirty="0" smtClean="0">
                <a:solidFill>
                  <a:srgbClr val="F9FF04"/>
                </a:solidFill>
                <a:latin typeface="Times" charset="0"/>
              </a:rPr>
              <a:t>DPP Mini-</a:t>
            </a:r>
            <a:r>
              <a:rPr lang="en-US" sz="2800" i="1" smtClean="0">
                <a:solidFill>
                  <a:srgbClr val="F9FF04"/>
                </a:solidFill>
                <a:latin typeface="Times" charset="0"/>
              </a:rPr>
              <a:t>Conference Nov. 2015</a:t>
            </a:r>
            <a:endParaRPr lang="en-US" sz="2800" dirty="0">
              <a:solidFill>
                <a:srgbClr val="F9FF04"/>
              </a:solidFill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run186-ey-xy-t3000.tiff                                        0017A5DEMacintosh HD                   7C26259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3122" b="12488"/>
          <a:stretch>
            <a:fillRect/>
          </a:stretch>
        </p:blipFill>
        <p:spPr bwMode="auto">
          <a:xfrm>
            <a:off x="0" y="0"/>
            <a:ext cx="44958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 descr="run186-ex-xy-t3000.tiff                                        0017A5DEMacintosh HD                   7C26259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3122" b="2081"/>
          <a:stretch>
            <a:fillRect/>
          </a:stretch>
        </p:blipFill>
        <p:spPr bwMode="auto">
          <a:xfrm>
            <a:off x="4648200" y="0"/>
            <a:ext cx="4495800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run186-px1-y1-t1000.tiff                                       0017A5DEMacintosh HD                   7C262599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" t="6583" b="7898"/>
          <a:stretch>
            <a:fillRect/>
          </a:stretch>
        </p:blipFill>
        <p:spPr bwMode="auto">
          <a:xfrm>
            <a:off x="0" y="3505200"/>
            <a:ext cx="381000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6" descr="run186-px1-py1-t1000.tiff                                      0017A5DEMacintosh HD                   7C262599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" t="6583" b="3949"/>
          <a:stretch>
            <a:fillRect/>
          </a:stretch>
        </p:blipFill>
        <p:spPr bwMode="auto">
          <a:xfrm>
            <a:off x="4724400" y="3505200"/>
            <a:ext cx="36576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3810000" y="4792663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1A"/>
                </a:solidFill>
              </a:rPr>
              <a:t>p</a:t>
            </a:r>
            <a:r>
              <a:rPr lang="en-US" baseline="-25000">
                <a:solidFill>
                  <a:srgbClr val="FFFF1A"/>
                </a:solidFill>
              </a:rPr>
              <a:t>o</a:t>
            </a:r>
            <a:r>
              <a:rPr lang="en-US">
                <a:solidFill>
                  <a:srgbClr val="FFFF1A"/>
                </a:solidFill>
              </a:rPr>
              <a:t>=15</a:t>
            </a:r>
            <a:endParaRPr lang="en-US"/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1660525" y="-762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/>
              <a:t>E</a:t>
            </a:r>
            <a:r>
              <a:rPr lang="en-US" baseline="-25000"/>
              <a:t>y</a:t>
            </a:r>
            <a:endParaRPr lang="en-US"/>
          </a:p>
        </p:txBody>
      </p:sp>
      <p:sp>
        <p:nvSpPr>
          <p:cNvPr id="58379" name="Text Box 11"/>
          <p:cNvSpPr txBox="1">
            <a:spLocks noChangeArrowheads="1"/>
          </p:cNvSpPr>
          <p:nvPr/>
        </p:nvSpPr>
        <p:spPr bwMode="auto">
          <a:xfrm>
            <a:off x="6461125" y="-762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E</a:t>
            </a:r>
            <a:r>
              <a:rPr lang="en-US" baseline="-25000"/>
              <a:t>x</a:t>
            </a:r>
            <a:endParaRPr lang="en-US"/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>
            <a:off x="6553200" y="609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8381" name="Line 13"/>
          <p:cNvSpPr>
            <a:spLocks noChangeShapeType="1"/>
          </p:cNvSpPr>
          <p:nvPr/>
        </p:nvSpPr>
        <p:spPr bwMode="auto">
          <a:xfrm flipH="1">
            <a:off x="6477000" y="1752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8382" name="Line 14"/>
          <p:cNvSpPr>
            <a:spLocks noChangeShapeType="1"/>
          </p:cNvSpPr>
          <p:nvPr/>
        </p:nvSpPr>
        <p:spPr bwMode="auto">
          <a:xfrm>
            <a:off x="6553200" y="3048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8383" name="Line 15"/>
          <p:cNvSpPr>
            <a:spLocks noChangeShapeType="1"/>
          </p:cNvSpPr>
          <p:nvPr/>
        </p:nvSpPr>
        <p:spPr bwMode="auto">
          <a:xfrm>
            <a:off x="1981200" y="838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8384" name="Line 16"/>
          <p:cNvSpPr>
            <a:spLocks noChangeShapeType="1"/>
          </p:cNvSpPr>
          <p:nvPr/>
        </p:nvSpPr>
        <p:spPr bwMode="auto">
          <a:xfrm flipV="1">
            <a:off x="1981200" y="1219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8385" name="Line 17"/>
          <p:cNvSpPr>
            <a:spLocks noChangeShapeType="1"/>
          </p:cNvSpPr>
          <p:nvPr/>
        </p:nvSpPr>
        <p:spPr bwMode="auto">
          <a:xfrm>
            <a:off x="1981200" y="2209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8386" name="Line 18"/>
          <p:cNvSpPr>
            <a:spLocks noChangeShapeType="1"/>
          </p:cNvSpPr>
          <p:nvPr/>
        </p:nvSpPr>
        <p:spPr bwMode="auto">
          <a:xfrm flipV="1">
            <a:off x="1981200" y="2590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8387" name="Text Box 19"/>
          <p:cNvSpPr txBox="1">
            <a:spLocks noChangeArrowheads="1"/>
          </p:cNvSpPr>
          <p:nvPr/>
        </p:nvSpPr>
        <p:spPr bwMode="auto">
          <a:xfrm>
            <a:off x="5181600" y="5791200"/>
            <a:ext cx="1806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/>
              <a:t>t</a:t>
            </a:r>
            <a:r>
              <a:rPr lang="en-US">
                <a:latin typeface="Symbol" charset="0"/>
              </a:rPr>
              <a:t>w</a:t>
            </a:r>
            <a:r>
              <a:rPr lang="en-US" baseline="-25000"/>
              <a:t>e</a:t>
            </a:r>
            <a:r>
              <a:rPr lang="en-US"/>
              <a:t>=2000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3962400"/>
            <a:ext cx="509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px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33600" y="60198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2971800" y="5029200"/>
            <a:ext cx="2514600" cy="838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02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1600"/>
            <a:ext cx="6108700" cy="667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1027"/>
          <p:cNvSpPr txBox="1">
            <a:spLocks noChangeArrowheads="1"/>
          </p:cNvSpPr>
          <p:nvPr/>
        </p:nvSpPr>
        <p:spPr bwMode="auto">
          <a:xfrm>
            <a:off x="2109788" y="2006600"/>
            <a:ext cx="165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/>
              <a:t>pure e-ion</a:t>
            </a:r>
            <a:endParaRPr lang="en-US"/>
          </a:p>
        </p:txBody>
      </p:sp>
      <p:sp>
        <p:nvSpPr>
          <p:cNvPr id="72708" name="Text Box 1028"/>
          <p:cNvSpPr txBox="1">
            <a:spLocks noChangeArrowheads="1"/>
          </p:cNvSpPr>
          <p:nvPr/>
        </p:nvSpPr>
        <p:spPr bwMode="auto">
          <a:xfrm>
            <a:off x="4495800" y="2032000"/>
            <a:ext cx="3005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/>
              <a:t>90% e-ion 10% e+e-</a:t>
            </a:r>
            <a:endParaRPr lang="en-US"/>
          </a:p>
        </p:txBody>
      </p:sp>
      <p:sp>
        <p:nvSpPr>
          <p:cNvPr id="72709" name="Text Box 1029"/>
          <p:cNvSpPr txBox="1">
            <a:spLocks noChangeArrowheads="1"/>
          </p:cNvSpPr>
          <p:nvPr/>
        </p:nvSpPr>
        <p:spPr bwMode="auto">
          <a:xfrm>
            <a:off x="7604125" y="4343400"/>
            <a:ext cx="127515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Ion </a:t>
            </a: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vacuum </a:t>
            </a: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gap</a:t>
            </a:r>
          </a:p>
          <a:p>
            <a:pPr>
              <a:defRPr/>
            </a:pPr>
            <a:r>
              <a:rPr lang="en-US" dirty="0" smtClean="0">
                <a:solidFill>
                  <a:srgbClr val="F9FF04"/>
                </a:solidFill>
              </a:rPr>
              <a:t>persists</a:t>
            </a:r>
          </a:p>
          <a:p>
            <a:pPr>
              <a:defRPr/>
            </a:pPr>
            <a:r>
              <a:rPr lang="en-US" dirty="0" smtClean="0">
                <a:solidFill>
                  <a:srgbClr val="F9FF04"/>
                </a:solidFill>
              </a:rPr>
              <a:t>in all</a:t>
            </a:r>
          </a:p>
          <a:p>
            <a:pPr>
              <a:defRPr/>
            </a:pPr>
            <a:r>
              <a:rPr lang="en-US" dirty="0" smtClean="0">
                <a:solidFill>
                  <a:srgbClr val="F9FF04"/>
                </a:solidFill>
              </a:rPr>
              <a:t>cases</a:t>
            </a: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72710" name="Text Box 1030"/>
          <p:cNvSpPr txBox="1">
            <a:spLocks noChangeArrowheads="1"/>
          </p:cNvSpPr>
          <p:nvPr/>
        </p:nvSpPr>
        <p:spPr bwMode="auto">
          <a:xfrm>
            <a:off x="7527925" y="2193925"/>
            <a:ext cx="1446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t</a:t>
            </a:r>
            <a:r>
              <a:rPr lang="en-US">
                <a:solidFill>
                  <a:srgbClr val="F9FF04"/>
                </a:solidFill>
                <a:latin typeface="Symbol" charset="0"/>
              </a:rPr>
              <a:t>w</a:t>
            </a:r>
            <a:r>
              <a:rPr lang="en-US" baseline="-25000">
                <a:solidFill>
                  <a:srgbClr val="F9FF04"/>
                </a:solidFill>
              </a:rPr>
              <a:t>e</a:t>
            </a:r>
            <a:r>
              <a:rPr lang="en-US">
                <a:solidFill>
                  <a:srgbClr val="F9FF04"/>
                </a:solidFill>
              </a:rPr>
              <a:t>=3000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543800" y="990600"/>
            <a:ext cx="1383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p</a:t>
            </a:r>
            <a:r>
              <a:rPr lang="en-US" sz="2000" baseline="-25000" dirty="0" err="1" smtClean="0">
                <a:solidFill>
                  <a:srgbClr val="FFFF00"/>
                </a:solidFill>
              </a:rPr>
              <a:t>o</a:t>
            </a:r>
            <a:r>
              <a:rPr lang="en-US" dirty="0" smtClean="0">
                <a:solidFill>
                  <a:srgbClr val="FFFF00"/>
                </a:solidFill>
              </a:rPr>
              <a:t>=15mc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6629400" y="4953000"/>
            <a:ext cx="990600" cy="1295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3733800" y="4876800"/>
            <a:ext cx="388620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51890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5"/>
          <a:stretch>
            <a:fillRect/>
          </a:stretch>
        </p:blipFill>
        <p:spPr bwMode="auto">
          <a:xfrm>
            <a:off x="76200" y="762000"/>
            <a:ext cx="4495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6"/>
          <a:stretch>
            <a:fillRect/>
          </a:stretch>
        </p:blipFill>
        <p:spPr bwMode="auto">
          <a:xfrm>
            <a:off x="4572000" y="762000"/>
            <a:ext cx="4495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5310188" y="717550"/>
            <a:ext cx="1073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/>
              <a:t>hybrid 90/10</a:t>
            </a:r>
            <a:endParaRPr lang="en-US"/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899180" y="-22086"/>
            <a:ext cx="74066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rgbClr val="F9FF04"/>
                </a:solidFill>
              </a:rPr>
              <a:t>vacuum gap which separates the opposing flows remains intact </a:t>
            </a:r>
          </a:p>
          <a:p>
            <a:pPr algn="ctr">
              <a:defRPr/>
            </a:pPr>
            <a:r>
              <a:rPr lang="en-US" sz="2000" dirty="0" smtClean="0">
                <a:solidFill>
                  <a:srgbClr val="F9FF04"/>
                </a:solidFill>
              </a:rPr>
              <a:t>and stable for long times, sustained by strong </a:t>
            </a:r>
            <a:r>
              <a:rPr lang="en-US" sz="2000" dirty="0" err="1" smtClean="0">
                <a:solidFill>
                  <a:srgbClr val="F9FF04"/>
                </a:solidFill>
              </a:rPr>
              <a:t>d.c.</a:t>
            </a:r>
            <a:r>
              <a:rPr lang="en-US" sz="2000" dirty="0" smtClean="0">
                <a:solidFill>
                  <a:srgbClr val="F9FF04"/>
                </a:solidFill>
              </a:rPr>
              <a:t> fields</a:t>
            </a:r>
          </a:p>
        </p:txBody>
      </p:sp>
    </p:spTree>
    <p:extLst>
      <p:ext uri="{BB962C8B-B14F-4D97-AF65-F5344CB8AC3E}">
        <p14:creationId xmlns:p14="http://schemas.microsoft.com/office/powerpoint/2010/main" val="2019573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i_ru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30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ybrid_ru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03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0" t="7274" r="21179" b="9093"/>
          <a:stretch>
            <a:fillRect/>
          </a:stretch>
        </p:blipFill>
        <p:spPr bwMode="auto">
          <a:xfrm>
            <a:off x="76200" y="1373188"/>
            <a:ext cx="4953000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211138" y="76200"/>
            <a:ext cx="8628062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F9FF04"/>
                </a:solidFill>
              </a:rPr>
              <a:t>90/10 hybrid SBL thickness saturates at ~1000 skin depths but the EM turbulence</a:t>
            </a:r>
          </a:p>
          <a:p>
            <a:pPr>
              <a:defRPr/>
            </a:pPr>
            <a:r>
              <a:rPr lang="en-US" sz="1800">
                <a:solidFill>
                  <a:srgbClr val="F9FF04"/>
                </a:solidFill>
              </a:rPr>
              <a:t>outside the SBL continues to expand into rest of flow.</a:t>
            </a:r>
          </a:p>
          <a:p>
            <a:pPr>
              <a:defRPr/>
            </a:pPr>
            <a:r>
              <a:rPr lang="en-US" sz="1800">
                <a:solidFill>
                  <a:srgbClr val="F9FF04"/>
                </a:solidFill>
              </a:rPr>
              <a:t>Sandwiched hybrid SBL stays thin, but the EM turbulence mainly grows on the e+e-</a:t>
            </a:r>
          </a:p>
          <a:p>
            <a:pPr>
              <a:defRPr/>
            </a:pPr>
            <a:r>
              <a:rPr lang="en-US" sz="1800">
                <a:solidFill>
                  <a:srgbClr val="F9FF04"/>
                </a:solidFill>
              </a:rPr>
              <a:t>side in the form of long narrow oblique filaments.</a:t>
            </a:r>
            <a:endParaRPr lang="en-US" sz="1800"/>
          </a:p>
        </p:txBody>
      </p:sp>
      <p:pic>
        <p:nvPicPr>
          <p:cNvPr id="45059" name="Picture 4" descr="Bz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3188"/>
            <a:ext cx="4419600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161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9" b="-79"/>
          <a:stretch/>
        </p:blipFill>
        <p:spPr bwMode="auto">
          <a:xfrm>
            <a:off x="0" y="990600"/>
            <a:ext cx="9144000" cy="586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6768" y="76200"/>
            <a:ext cx="7224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</a:t>
            </a:r>
            <a:r>
              <a:rPr lang="en-US" dirty="0" smtClean="0">
                <a:solidFill>
                  <a:srgbClr val="FFFF00"/>
                </a:solidFill>
              </a:rPr>
              <a:t>nly hybrid </a:t>
            </a:r>
            <a:r>
              <a:rPr lang="en-US" dirty="0" err="1" smtClean="0">
                <a:solidFill>
                  <a:srgbClr val="FFFF00"/>
                </a:solidFill>
              </a:rPr>
              <a:t>e+e-ion</a:t>
            </a:r>
            <a:r>
              <a:rPr lang="en-US" dirty="0" smtClean="0">
                <a:solidFill>
                  <a:srgbClr val="FFFF00"/>
                </a:solidFill>
              </a:rPr>
              <a:t> shear flows develop power laws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76200" y="457200"/>
            <a:ext cx="922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100% </a:t>
            </a:r>
            <a:r>
              <a:rPr lang="en-US" dirty="0" err="1" smtClean="0">
                <a:solidFill>
                  <a:srgbClr val="FFFF00"/>
                </a:solidFill>
              </a:rPr>
              <a:t>e</a:t>
            </a:r>
            <a:r>
              <a:rPr lang="en-US" dirty="0" err="1">
                <a:solidFill>
                  <a:srgbClr val="FFFF00"/>
                </a:solidFill>
              </a:rPr>
              <a:t>+e</a:t>
            </a:r>
            <a:r>
              <a:rPr lang="en-US" dirty="0" smtClean="0">
                <a:solidFill>
                  <a:srgbClr val="FFFF00"/>
                </a:solidFill>
              </a:rPr>
              <a:t>- </a:t>
            </a:r>
            <a:r>
              <a:rPr lang="en-US" dirty="0">
                <a:solidFill>
                  <a:srgbClr val="FFFF00"/>
                </a:solidFill>
              </a:rPr>
              <a:t>produce peak energy too low </a:t>
            </a:r>
            <a:r>
              <a:rPr lang="en-US" dirty="0" smtClean="0">
                <a:solidFill>
                  <a:srgbClr val="FFFF00"/>
                </a:solidFill>
              </a:rPr>
              <a:t>to </a:t>
            </a:r>
            <a:r>
              <a:rPr lang="en-US" dirty="0">
                <a:solidFill>
                  <a:srgbClr val="FFFF00"/>
                </a:solidFill>
              </a:rPr>
              <a:t>explain </a:t>
            </a:r>
            <a:r>
              <a:rPr lang="en-US" dirty="0" err="1" smtClean="0">
                <a:solidFill>
                  <a:srgbClr val="FFFF00"/>
                </a:solidFill>
              </a:rPr>
              <a:t>blazar</a:t>
            </a:r>
            <a:r>
              <a:rPr lang="en-US" dirty="0" smtClean="0">
                <a:solidFill>
                  <a:srgbClr val="FFFF00"/>
                </a:solidFill>
              </a:rPr>
              <a:t> &amp; GRB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0" y="2895600"/>
            <a:ext cx="1579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baseline="-25000" dirty="0" err="1" smtClean="0"/>
              <a:t>e</a:t>
            </a:r>
            <a:r>
              <a:rPr lang="en-US" dirty="0" smtClean="0"/>
              <a:t>=</a:t>
            </a:r>
            <a:r>
              <a:rPr lang="en-US" dirty="0" err="1" smtClean="0"/>
              <a:t>m</a:t>
            </a:r>
            <a:r>
              <a:rPr lang="en-US" baseline="-25000" dirty="0" err="1" smtClean="0"/>
              <a:t>i</a:t>
            </a:r>
            <a:r>
              <a:rPr lang="en-US" dirty="0" err="1" smtClean="0"/>
              <a:t>p</a:t>
            </a:r>
            <a:r>
              <a:rPr lang="en-US" baseline="-25000" dirty="0" err="1" smtClean="0"/>
              <a:t>i</a:t>
            </a:r>
            <a:r>
              <a:rPr lang="en-US" dirty="0" smtClean="0"/>
              <a:t>/m</a:t>
            </a:r>
            <a:r>
              <a:rPr lang="en-US" baseline="-25000" dirty="0" smtClean="0"/>
              <a:t>e</a:t>
            </a:r>
            <a:endParaRPr lang="en-US" baseline="-25000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6629400" y="3352800"/>
            <a:ext cx="4572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12585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69" name="Object 2"/>
          <p:cNvGraphicFramePr>
            <a:graphicFrameLocks noChangeAspect="1"/>
          </p:cNvGraphicFramePr>
          <p:nvPr/>
        </p:nvGraphicFramePr>
        <p:xfrm>
          <a:off x="533400" y="152400"/>
          <a:ext cx="4495800" cy="294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13" name="Document" r:id="rId4" imgW="4114800" imgH="2743200" progId="Word.Document.8">
                  <p:embed/>
                </p:oleObj>
              </mc:Choice>
              <mc:Fallback>
                <p:oleObj name="Document" r:id="rId4" imgW="4114800" imgH="2743200" progId="Word.Document.8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52400"/>
                        <a:ext cx="4495800" cy="29464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6129751"/>
              </p:ext>
            </p:extLst>
          </p:nvPr>
        </p:nvGraphicFramePr>
        <p:xfrm>
          <a:off x="-76200" y="1752600"/>
          <a:ext cx="5854706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14" name="Document" r:id="rId6" imgW="17142857" imgH="10692063" progId="Word.Document.8">
                  <p:embed/>
                </p:oleObj>
              </mc:Choice>
              <mc:Fallback>
                <p:oleObj name="Document" r:id="rId6" imgW="17142857" imgH="10692063" progId="Word.Document.8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1752600"/>
                        <a:ext cx="5854706" cy="4343400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050754"/>
              </p:ext>
            </p:extLst>
          </p:nvPr>
        </p:nvGraphicFramePr>
        <p:xfrm>
          <a:off x="5715000" y="3109912"/>
          <a:ext cx="3200400" cy="290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15" name="Document" r:id="rId8" imgW="7441270" imgH="6755556" progId="Word.Document.8">
                  <p:embed/>
                </p:oleObj>
              </mc:Choice>
              <mc:Fallback>
                <p:oleObj name="Document" r:id="rId8" imgW="7441270" imgH="6755556" progId="Word.Document.8">
                  <p:embed/>
                  <p:pic>
                    <p:nvPicPr>
                      <p:cNvPr id="0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109912"/>
                        <a:ext cx="3200400" cy="29098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2" name="Line 6"/>
          <p:cNvSpPr>
            <a:spLocks noChangeShapeType="1"/>
          </p:cNvSpPr>
          <p:nvPr/>
        </p:nvSpPr>
        <p:spPr bwMode="auto">
          <a:xfrm>
            <a:off x="3657600" y="4038600"/>
            <a:ext cx="3657600" cy="152400"/>
          </a:xfrm>
          <a:prstGeom prst="line">
            <a:avLst/>
          </a:prstGeom>
          <a:noFill/>
          <a:ln w="9525">
            <a:solidFill>
              <a:srgbClr val="08C81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 flipV="1">
            <a:off x="4572000" y="4267200"/>
            <a:ext cx="2362200" cy="609600"/>
          </a:xfrm>
          <a:prstGeom prst="line">
            <a:avLst/>
          </a:prstGeom>
          <a:noFill/>
          <a:ln w="9525">
            <a:solidFill>
              <a:srgbClr val="08C81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4954588" y="4876800"/>
            <a:ext cx="455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10BFF"/>
                </a:solidFill>
              </a:rPr>
              <a:t>-3</a:t>
            </a:r>
            <a:endParaRPr lang="en-US" dirty="0"/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4719638" y="5638800"/>
            <a:ext cx="8175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FF00FE"/>
                </a:solidFill>
              </a:rPr>
              <a:t>50GeV</a:t>
            </a:r>
            <a:endParaRPr lang="en-US"/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381729" y="304800"/>
            <a:ext cx="8558352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9FF04"/>
                </a:solidFill>
              </a:rPr>
              <a:t>In hybrid </a:t>
            </a:r>
            <a:r>
              <a:rPr lang="en-US" dirty="0" err="1" smtClean="0">
                <a:solidFill>
                  <a:srgbClr val="F9FF04"/>
                </a:solidFill>
              </a:rPr>
              <a:t>e+e-ion</a:t>
            </a:r>
            <a:r>
              <a:rPr lang="en-US" dirty="0" smtClean="0">
                <a:solidFill>
                  <a:srgbClr val="F9FF04"/>
                </a:solidFill>
              </a:rPr>
              <a:t> case, -</a:t>
            </a:r>
            <a:r>
              <a:rPr lang="en-US" dirty="0">
                <a:solidFill>
                  <a:srgbClr val="F9FF04"/>
                </a:solidFill>
              </a:rPr>
              <a:t>3 slope </a:t>
            </a:r>
            <a:r>
              <a:rPr lang="en-US" dirty="0" smtClean="0">
                <a:solidFill>
                  <a:srgbClr val="F9FF04"/>
                </a:solidFill>
              </a:rPr>
              <a:t>power </a:t>
            </a:r>
            <a:r>
              <a:rPr lang="en-US" dirty="0">
                <a:solidFill>
                  <a:srgbClr val="F9FF04"/>
                </a:solidFill>
              </a:rPr>
              <a:t>law </a:t>
            </a:r>
            <a:r>
              <a:rPr lang="en-US" dirty="0" smtClean="0">
                <a:solidFill>
                  <a:srgbClr val="F9FF04"/>
                </a:solidFill>
              </a:rPr>
              <a:t>forms at </a:t>
            </a:r>
            <a:r>
              <a:rPr lang="en-US" dirty="0">
                <a:solidFill>
                  <a:srgbClr val="F9FF04"/>
                </a:solidFill>
              </a:rPr>
              <a:t>late times</a:t>
            </a:r>
          </a:p>
          <a:p>
            <a:pPr algn="ctr">
              <a:defRPr/>
            </a:pPr>
            <a:r>
              <a:rPr lang="en-US" dirty="0">
                <a:solidFill>
                  <a:srgbClr val="F9FF04"/>
                </a:solidFill>
              </a:rPr>
              <a:t>corresponding to </a:t>
            </a:r>
            <a:r>
              <a:rPr lang="en-US" dirty="0" smtClean="0">
                <a:solidFill>
                  <a:srgbClr val="F9FF04"/>
                </a:solidFill>
              </a:rPr>
              <a:t>emitted photon </a:t>
            </a:r>
            <a:r>
              <a:rPr lang="en-US" dirty="0">
                <a:solidFill>
                  <a:srgbClr val="F9FF04"/>
                </a:solidFill>
              </a:rPr>
              <a:t>index = 2.</a:t>
            </a:r>
          </a:p>
          <a:p>
            <a:pPr algn="ctr">
              <a:defRPr/>
            </a:pPr>
            <a:r>
              <a:rPr lang="en-US" dirty="0">
                <a:solidFill>
                  <a:srgbClr val="F9FF04"/>
                </a:solidFill>
              </a:rPr>
              <a:t>  All runs show strong momentum anisotropy</a:t>
            </a:r>
            <a:endParaRPr lang="en-US" dirty="0"/>
          </a:p>
        </p:txBody>
      </p:sp>
      <p:sp>
        <p:nvSpPr>
          <p:cNvPr id="32778" name="TextBox 1"/>
          <p:cNvSpPr txBox="1">
            <a:spLocks noChangeArrowheads="1"/>
          </p:cNvSpPr>
          <p:nvPr/>
        </p:nvSpPr>
        <p:spPr bwMode="auto">
          <a:xfrm>
            <a:off x="4086150" y="3581400"/>
            <a:ext cx="10846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 smtClean="0">
                <a:latin typeface="Symbol" charset="0"/>
                <a:sym typeface="Symbol" charset="0"/>
              </a:rPr>
              <a:t>e</a:t>
            </a:r>
            <a:r>
              <a:rPr lang="en-US" baseline="-25000" dirty="0" err="1">
                <a:latin typeface="Times New Roman" charset="0"/>
                <a:sym typeface="Symbol" charset="0"/>
              </a:rPr>
              <a:t>e</a:t>
            </a:r>
            <a:r>
              <a:rPr lang="en-US" dirty="0" err="1" smtClean="0">
                <a:latin typeface="Times New Roman" charset="0"/>
              </a:rPr>
              <a:t>~p</a:t>
            </a:r>
            <a:r>
              <a:rPr lang="en-US" baseline="-25000" dirty="0" err="1" smtClean="0">
                <a:latin typeface="Times New Roman" charset="0"/>
              </a:rPr>
              <a:t>i</a:t>
            </a:r>
            <a:r>
              <a:rPr lang="en-US" dirty="0" err="1" smtClean="0">
                <a:latin typeface="Times New Roman" charset="0"/>
              </a:rPr>
              <a:t>m</a:t>
            </a:r>
            <a:r>
              <a:rPr lang="en-US" baseline="-25000" dirty="0" err="1" smtClean="0">
                <a:latin typeface="Times New Roman" charset="0"/>
              </a:rPr>
              <a:t>i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4495800" y="3962400"/>
            <a:ext cx="1524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853363" cy="6096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9FF04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Observed Spectra </a:t>
            </a:r>
            <a:r>
              <a:rPr lang="en-US" sz="4000" dirty="0">
                <a:solidFill>
                  <a:srgbClr val="F9FF04"/>
                </a:solidFill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of GRBs</a:t>
            </a:r>
            <a:endParaRPr lang="en-US" sz="4000" dirty="0">
              <a:solidFill>
                <a:srgbClr val="292929"/>
              </a:solidFill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pic>
        <p:nvPicPr>
          <p:cNvPr id="34818" name="Picture 3" descr="GRB_vfv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1046163"/>
            <a:ext cx="2249487" cy="273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4" descr="GRB_vF_n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66800"/>
            <a:ext cx="2185988" cy="2703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1066800" y="37338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2800">
                <a:solidFill>
                  <a:srgbClr val="F9FF04"/>
                </a:solidFill>
              </a:rPr>
              <a:t>Band Function</a:t>
            </a:r>
            <a:endParaRPr lang="en-US" sz="2800" b="1">
              <a:solidFill>
                <a:srgbClr val="F9FF04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charset="0"/>
            </a:endParaRP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5551488" y="2528888"/>
            <a:ext cx="47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0000"/>
                </a:solidFill>
                <a:latin typeface="Times New Roman" charset="0"/>
              </a:rPr>
              <a:t>E</a:t>
            </a:r>
            <a:r>
              <a:rPr lang="en-US" sz="1800" baseline="-25000">
                <a:solidFill>
                  <a:srgbClr val="FF0000"/>
                </a:solidFill>
                <a:latin typeface="Times New Roman" charset="0"/>
              </a:rPr>
              <a:t>pk</a:t>
            </a:r>
            <a:endParaRPr lang="en-US" sz="2800">
              <a:latin typeface="Times New Roman" charset="0"/>
            </a:endParaRP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7796213" y="2730500"/>
            <a:ext cx="47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800">
                <a:solidFill>
                  <a:srgbClr val="FF0000"/>
                </a:solidFill>
                <a:latin typeface="Times New Roman" charset="0"/>
              </a:rPr>
              <a:t>E</a:t>
            </a:r>
            <a:r>
              <a:rPr lang="en-US" sz="1800" baseline="-25000">
                <a:solidFill>
                  <a:srgbClr val="FF0000"/>
                </a:solidFill>
                <a:latin typeface="Times New Roman" charset="0"/>
              </a:rPr>
              <a:t>pk</a:t>
            </a:r>
            <a:endParaRPr lang="en-US" sz="2800">
              <a:latin typeface="Times New Roman" charset="0"/>
            </a:endParaRPr>
          </a:p>
        </p:txBody>
      </p:sp>
      <p:sp>
        <p:nvSpPr>
          <p:cNvPr id="73736" name="Text Box 8"/>
          <p:cNvSpPr txBox="1">
            <a:spLocks noChangeArrowheads="1"/>
          </p:cNvSpPr>
          <p:nvPr/>
        </p:nvSpPr>
        <p:spPr bwMode="auto">
          <a:xfrm>
            <a:off x="5607050" y="1963738"/>
            <a:ext cx="3984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0000"/>
                </a:solidFill>
                <a:latin typeface="Times New Roman" charset="0"/>
                <a:sym typeface="Symbol" charset="0"/>
              </a:rPr>
              <a:t></a:t>
            </a:r>
            <a:endParaRPr lang="en-US" sz="2800">
              <a:latin typeface="Times New Roman" charset="0"/>
            </a:endParaRPr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7783513" y="2163763"/>
            <a:ext cx="3984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0000"/>
                </a:solidFill>
                <a:latin typeface="Times New Roman" charset="0"/>
                <a:sym typeface="Symbol" charset="0"/>
              </a:rPr>
              <a:t></a:t>
            </a:r>
            <a:endParaRPr lang="en-US" sz="2800">
              <a:latin typeface="Times New Roman" charset="0"/>
            </a:endParaRP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7183438" y="3789363"/>
            <a:ext cx="1752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>
                <a:solidFill>
                  <a:srgbClr val="9900CC"/>
                </a:solidFill>
              </a:rPr>
              <a:t>Schaefer et al. (1998)</a:t>
            </a:r>
          </a:p>
        </p:txBody>
      </p:sp>
      <p:pic>
        <p:nvPicPr>
          <p:cNvPr id="3482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191000" cy="2855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1219200" y="4419600"/>
            <a:ext cx="605155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9FF04"/>
                </a:solidFill>
              </a:rPr>
              <a:t>Observed GRB spectra strongly resemble</a:t>
            </a:r>
          </a:p>
          <a:p>
            <a:pPr>
              <a:defRPr/>
            </a:pPr>
            <a:r>
              <a:rPr lang="en-US" dirty="0">
                <a:solidFill>
                  <a:srgbClr val="F9FF04"/>
                </a:solidFill>
              </a:rPr>
              <a:t>hybrid SBL synchrotron spectra. predicted</a:t>
            </a:r>
          </a:p>
          <a:p>
            <a:pPr>
              <a:defRPr/>
            </a:pPr>
            <a:r>
              <a:rPr lang="en-US" dirty="0">
                <a:solidFill>
                  <a:srgbClr val="F9FF04"/>
                </a:solidFill>
              </a:rPr>
              <a:t>critical frequency location is consistent with </a:t>
            </a:r>
          </a:p>
          <a:p>
            <a:pPr>
              <a:defRPr/>
            </a:pPr>
            <a:r>
              <a:rPr lang="en-US" dirty="0">
                <a:solidFill>
                  <a:srgbClr val="F9FF04"/>
                </a:solidFill>
              </a:rPr>
              <a:t>observed </a:t>
            </a:r>
            <a:r>
              <a:rPr lang="en-US" dirty="0" err="1">
                <a:solidFill>
                  <a:srgbClr val="F9FF04"/>
                </a:solidFill>
              </a:rPr>
              <a:t>E</a:t>
            </a:r>
            <a:r>
              <a:rPr lang="en-US" baseline="-25000" dirty="0" err="1">
                <a:solidFill>
                  <a:srgbClr val="F9FF04"/>
                </a:solidFill>
              </a:rPr>
              <a:t>pk</a:t>
            </a:r>
            <a:r>
              <a:rPr lang="en-US" dirty="0">
                <a:solidFill>
                  <a:srgbClr val="F9FF04"/>
                </a:solidFill>
              </a:rPr>
              <a:t> values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668588" y="0"/>
            <a:ext cx="41881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9FF04"/>
                </a:solidFill>
              </a:rPr>
              <a:t>100% e-ion, </a:t>
            </a:r>
            <a:r>
              <a:rPr lang="en-US" dirty="0">
                <a:solidFill>
                  <a:srgbClr val="F9FF04"/>
                </a:solidFill>
              </a:rPr>
              <a:t>Evolution of </a:t>
            </a:r>
            <a:r>
              <a:rPr lang="en-US" dirty="0" err="1">
                <a:solidFill>
                  <a:srgbClr val="F9FF04"/>
                </a:solidFill>
              </a:rPr>
              <a:t>fe</a:t>
            </a:r>
            <a:r>
              <a:rPr lang="en-US" dirty="0">
                <a:solidFill>
                  <a:srgbClr val="F9FF04"/>
                </a:solidFill>
              </a:rPr>
              <a:t>, fi 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533400" y="1447800"/>
            <a:ext cx="9920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9FF04"/>
                </a:solidFill>
              </a:rPr>
              <a:t>p</a:t>
            </a:r>
            <a:r>
              <a:rPr lang="en-US" baseline="-25000" dirty="0" err="1">
                <a:solidFill>
                  <a:srgbClr val="F9FF04"/>
                </a:solidFill>
              </a:rPr>
              <a:t>o</a:t>
            </a:r>
            <a:r>
              <a:rPr lang="en-US" dirty="0">
                <a:solidFill>
                  <a:srgbClr val="F9FF04"/>
                </a:solidFill>
              </a:rPr>
              <a:t>=</a:t>
            </a:r>
            <a:r>
              <a:rPr lang="en-US" dirty="0" smtClean="0">
                <a:solidFill>
                  <a:srgbClr val="F9FF04"/>
                </a:solidFill>
              </a:rPr>
              <a:t>15</a:t>
            </a:r>
            <a:endParaRPr lang="en-US" dirty="0"/>
          </a:p>
        </p:txBody>
      </p:sp>
      <p:pic>
        <p:nvPicPr>
          <p:cNvPr id="59395" name="Picture 14" descr="run186-logf1-loggam-4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0406" r="16074" b="20811"/>
          <a:stretch>
            <a:fillRect/>
          </a:stretch>
        </p:blipFill>
        <p:spPr bwMode="auto">
          <a:xfrm>
            <a:off x="1585913" y="457200"/>
            <a:ext cx="3443287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15" descr="run186-logf2-loggam2-4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0406" r="16074" b="22893"/>
          <a:stretch>
            <a:fillRect/>
          </a:stretch>
        </p:blipFill>
        <p:spPr bwMode="auto">
          <a:xfrm>
            <a:off x="5029200" y="457200"/>
            <a:ext cx="3429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16" descr="run186-fe-px1-px4-sumlin-t8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0406" r="16074" b="18730"/>
          <a:stretch>
            <a:fillRect/>
          </a:stretch>
        </p:blipFill>
        <p:spPr bwMode="auto">
          <a:xfrm>
            <a:off x="1600200" y="3684588"/>
            <a:ext cx="3429000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7" descr="run186-fi-px2-px3-sumlin-t8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0406" r="16074" b="22893"/>
          <a:stretch>
            <a:fillRect/>
          </a:stretch>
        </p:blipFill>
        <p:spPr bwMode="auto">
          <a:xfrm>
            <a:off x="5029200" y="3581400"/>
            <a:ext cx="3429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2" name="Text Box 18"/>
          <p:cNvSpPr txBox="1">
            <a:spLocks noChangeArrowheads="1"/>
          </p:cNvSpPr>
          <p:nvPr/>
        </p:nvSpPr>
        <p:spPr bwMode="auto">
          <a:xfrm>
            <a:off x="8077200" y="6400800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p</a:t>
            </a:r>
            <a:r>
              <a:rPr lang="en-US" baseline="-25000"/>
              <a:t>x</a:t>
            </a:r>
            <a:endParaRPr lang="en-US"/>
          </a:p>
        </p:txBody>
      </p:sp>
      <p:sp>
        <p:nvSpPr>
          <p:cNvPr id="47123" name="Text Box 19"/>
          <p:cNvSpPr txBox="1">
            <a:spLocks noChangeArrowheads="1"/>
          </p:cNvSpPr>
          <p:nvPr/>
        </p:nvSpPr>
        <p:spPr bwMode="auto">
          <a:xfrm>
            <a:off x="7996238" y="3200400"/>
            <a:ext cx="309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Symbol" charset="0"/>
                <a:sym typeface="Symbol" charset="0"/>
              </a:rPr>
              <a:t></a:t>
            </a:r>
            <a:endParaRPr lang="en-US"/>
          </a:p>
        </p:txBody>
      </p:sp>
      <p:sp>
        <p:nvSpPr>
          <p:cNvPr id="47124" name="Text Box 20"/>
          <p:cNvSpPr txBox="1">
            <a:spLocks noChangeArrowheads="1"/>
          </p:cNvSpPr>
          <p:nvPr/>
        </p:nvSpPr>
        <p:spPr bwMode="auto">
          <a:xfrm>
            <a:off x="1957388" y="546100"/>
            <a:ext cx="709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f</a:t>
            </a:r>
            <a:r>
              <a:rPr lang="en-US" baseline="-25000"/>
              <a:t>e</a:t>
            </a:r>
            <a:r>
              <a:rPr lang="en-US"/>
              <a:t>(</a:t>
            </a:r>
            <a:r>
              <a:rPr lang="en-US">
                <a:latin typeface="Symbol" charset="0"/>
                <a:sym typeface="Symbol" charset="0"/>
              </a:rPr>
              <a:t></a:t>
            </a:r>
            <a:r>
              <a:rPr lang="en-US"/>
              <a:t>)</a:t>
            </a:r>
          </a:p>
        </p:txBody>
      </p:sp>
      <p:sp>
        <p:nvSpPr>
          <p:cNvPr id="47125" name="Text Box 21"/>
          <p:cNvSpPr txBox="1">
            <a:spLocks noChangeArrowheads="1"/>
          </p:cNvSpPr>
          <p:nvPr/>
        </p:nvSpPr>
        <p:spPr bwMode="auto">
          <a:xfrm>
            <a:off x="1912938" y="3733800"/>
            <a:ext cx="754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f</a:t>
            </a:r>
            <a:r>
              <a:rPr lang="en-US" baseline="-25000"/>
              <a:t>e</a:t>
            </a:r>
            <a:r>
              <a:rPr lang="en-US"/>
              <a:t>(p)</a:t>
            </a:r>
          </a:p>
        </p:txBody>
      </p:sp>
      <p:sp>
        <p:nvSpPr>
          <p:cNvPr id="47127" name="Text Box 23"/>
          <p:cNvSpPr txBox="1">
            <a:spLocks noChangeArrowheads="1"/>
          </p:cNvSpPr>
          <p:nvPr/>
        </p:nvSpPr>
        <p:spPr bwMode="auto">
          <a:xfrm>
            <a:off x="5376863" y="517525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f</a:t>
            </a:r>
            <a:r>
              <a:rPr lang="en-US" baseline="-25000"/>
              <a:t>i</a:t>
            </a:r>
            <a:r>
              <a:rPr lang="en-US"/>
              <a:t>(</a:t>
            </a:r>
            <a:r>
              <a:rPr lang="en-US">
                <a:latin typeface="Symbol" charset="0"/>
                <a:sym typeface="Symbol" charset="0"/>
              </a:rPr>
              <a:t></a:t>
            </a:r>
            <a:r>
              <a:rPr lang="en-US"/>
              <a:t>)</a:t>
            </a:r>
          </a:p>
        </p:txBody>
      </p:sp>
      <p:sp>
        <p:nvSpPr>
          <p:cNvPr id="47128" name="Text Box 24"/>
          <p:cNvSpPr txBox="1">
            <a:spLocks noChangeArrowheads="1"/>
          </p:cNvSpPr>
          <p:nvPr/>
        </p:nvSpPr>
        <p:spPr bwMode="auto">
          <a:xfrm>
            <a:off x="5410200" y="3657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f</a:t>
            </a:r>
            <a:r>
              <a:rPr lang="en-US" baseline="-25000"/>
              <a:t>i</a:t>
            </a:r>
            <a:r>
              <a:rPr lang="en-US"/>
              <a:t>(p)</a:t>
            </a:r>
          </a:p>
        </p:txBody>
      </p:sp>
      <p:sp>
        <p:nvSpPr>
          <p:cNvPr id="47129" name="Text Box 25"/>
          <p:cNvSpPr txBox="1">
            <a:spLocks noChangeArrowheads="1"/>
          </p:cNvSpPr>
          <p:nvPr/>
        </p:nvSpPr>
        <p:spPr bwMode="auto">
          <a:xfrm>
            <a:off x="136525" y="3505200"/>
            <a:ext cx="1446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9FF04"/>
                </a:solidFill>
              </a:rPr>
              <a:t>t</a:t>
            </a:r>
            <a:r>
              <a:rPr lang="en-US" dirty="0" err="1">
                <a:solidFill>
                  <a:srgbClr val="F9FF04"/>
                </a:solidFill>
                <a:latin typeface="Symbol" charset="0"/>
                <a:sym typeface="Symbol" charset="0"/>
              </a:rPr>
              <a:t></a:t>
            </a:r>
            <a:r>
              <a:rPr lang="en-US" baseline="-25000" dirty="0" err="1">
                <a:solidFill>
                  <a:srgbClr val="F9FF04"/>
                </a:solidFill>
              </a:rPr>
              <a:t>e</a:t>
            </a:r>
            <a:r>
              <a:rPr lang="en-US" dirty="0">
                <a:solidFill>
                  <a:srgbClr val="F9FF04"/>
                </a:solidFill>
              </a:rPr>
              <a:t>=8000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2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Giroletti2004_Mrk501_spectral_index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3810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228600" y="3292475"/>
            <a:ext cx="891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u="sng">
                <a:solidFill>
                  <a:srgbClr val="F9FF04"/>
                </a:solidFill>
                <a:latin typeface="Ariel" charset="0"/>
                <a:ea typeface="ＭＳ 明朝" charset="0"/>
                <a:cs typeface="ＭＳ 明朝" charset="0"/>
              </a:rPr>
              <a:t>Limb-brightening of radio galaxies</a:t>
            </a:r>
            <a:r>
              <a:rPr lang="en-US">
                <a:solidFill>
                  <a:srgbClr val="F9FF04"/>
                </a:solidFill>
                <a:latin typeface="Ariel" charset="0"/>
                <a:ea typeface="ＭＳ 明朝" charset="0"/>
                <a:cs typeface="ＭＳ 明朝" charset="0"/>
              </a:rPr>
              <a:t>  in VLBI observations consistent with boundary layer emission of core-sheath jets</a:t>
            </a:r>
            <a:endParaRPr lang="en-US" sz="2800">
              <a:solidFill>
                <a:srgbClr val="F9FF04"/>
              </a:solidFill>
              <a:latin typeface="Times" charset="0"/>
              <a:ea typeface="ＭＳ 明朝" charset="0"/>
              <a:cs typeface="ＭＳ 明朝" charset="0"/>
            </a:endParaRPr>
          </a:p>
        </p:txBody>
      </p:sp>
      <p:sp>
        <p:nvSpPr>
          <p:cNvPr id="16387" name="Rectangle 7"/>
          <p:cNvSpPr>
            <a:spLocks noChangeArrowheads="1"/>
          </p:cNvSpPr>
          <p:nvPr/>
        </p:nvSpPr>
        <p:spPr bwMode="auto">
          <a:xfrm>
            <a:off x="533400" y="4632325"/>
            <a:ext cx="297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i="1">
                <a:latin typeface="Times" charset="0"/>
                <a:ea typeface="ＭＳ 明朝" charset="0"/>
                <a:cs typeface="ＭＳ 明朝" charset="0"/>
              </a:rPr>
              <a:t>(from Giroletti et al. 2004).</a:t>
            </a:r>
            <a:endParaRPr lang="en-US" sz="1800" i="1">
              <a:solidFill>
                <a:srgbClr val="F9FF04"/>
              </a:solidFill>
              <a:latin typeface="Times" charset="0"/>
              <a:ea typeface="ＭＳ 明朝" charset="0"/>
              <a:cs typeface="ＭＳ 明朝" charset="0"/>
            </a:endParaRPr>
          </a:p>
        </p:txBody>
      </p:sp>
      <p:pic>
        <p:nvPicPr>
          <p:cNvPr id="1638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91000"/>
            <a:ext cx="4191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Line 9"/>
          <p:cNvSpPr>
            <a:spLocks noChangeShapeType="1"/>
          </p:cNvSpPr>
          <p:nvPr/>
        </p:nvSpPr>
        <p:spPr bwMode="auto">
          <a:xfrm>
            <a:off x="2362200" y="5410200"/>
            <a:ext cx="2667000" cy="0"/>
          </a:xfrm>
          <a:prstGeom prst="line">
            <a:avLst/>
          </a:prstGeom>
          <a:noFill/>
          <a:ln w="9525">
            <a:solidFill>
              <a:srgbClr val="FF00FE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V="1">
            <a:off x="2133600" y="5791200"/>
            <a:ext cx="2895600" cy="152400"/>
          </a:xfrm>
          <a:prstGeom prst="line">
            <a:avLst/>
          </a:prstGeom>
          <a:noFill/>
          <a:ln w="9525">
            <a:solidFill>
              <a:srgbClr val="FF00FE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5003800" y="4876800"/>
            <a:ext cx="102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20C"/>
                </a:solidFill>
                <a:latin typeface="Times" charset="0"/>
              </a:rPr>
              <a:t>Low</a:t>
            </a:r>
            <a:r>
              <a:rPr lang="en-US">
                <a:solidFill>
                  <a:srgbClr val="FF020C"/>
                </a:solidFill>
              </a:rPr>
              <a:t>-</a:t>
            </a:r>
            <a:r>
              <a:rPr lang="en-US">
                <a:solidFill>
                  <a:srgbClr val="FF020C"/>
                </a:solidFill>
                <a:latin typeface="Symbol" charset="0"/>
              </a:rPr>
              <a:t>G</a:t>
            </a:r>
            <a:endParaRPr lang="en-US"/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7759700" y="5029200"/>
            <a:ext cx="107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7FF23"/>
                </a:solidFill>
                <a:latin typeface="Times" charset="0"/>
              </a:rPr>
              <a:t>High</a:t>
            </a:r>
            <a:r>
              <a:rPr lang="en-US">
                <a:solidFill>
                  <a:srgbClr val="07FF23"/>
                </a:solidFill>
              </a:rPr>
              <a:t>-</a:t>
            </a:r>
            <a:r>
              <a:rPr lang="en-US">
                <a:solidFill>
                  <a:srgbClr val="07FF23"/>
                </a:solidFill>
                <a:latin typeface="Symbol" charset="0"/>
              </a:rPr>
              <a:t>G</a:t>
            </a:r>
            <a:endParaRPr lang="en-US">
              <a:latin typeface="Symbol" charset="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7086600" y="6019800"/>
            <a:ext cx="102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20C"/>
                </a:solidFill>
                <a:latin typeface="Times" charset="0"/>
              </a:rPr>
              <a:t>Low</a:t>
            </a:r>
            <a:r>
              <a:rPr lang="en-US">
                <a:solidFill>
                  <a:srgbClr val="FF020C"/>
                </a:solidFill>
              </a:rPr>
              <a:t>-</a:t>
            </a:r>
            <a:r>
              <a:rPr lang="en-US">
                <a:solidFill>
                  <a:srgbClr val="FF020C"/>
                </a:solidFill>
                <a:latin typeface="Symbol" charset="0"/>
              </a:rPr>
              <a:t>G</a:t>
            </a:r>
            <a:endParaRPr lang="en-US"/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2684463" y="5410200"/>
            <a:ext cx="341153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FF00FE"/>
                </a:solidFill>
              </a:rPr>
              <a:t>enhanced synchrotron emission</a:t>
            </a:r>
          </a:p>
          <a:p>
            <a:pPr>
              <a:defRPr/>
            </a:pPr>
            <a:r>
              <a:rPr lang="en-US" sz="1800">
                <a:solidFill>
                  <a:srgbClr val="FF00FE"/>
                </a:solidFill>
              </a:rPr>
              <a:t>requires strong B-field and</a:t>
            </a:r>
          </a:p>
          <a:p>
            <a:pPr>
              <a:defRPr/>
            </a:pPr>
            <a:r>
              <a:rPr lang="en-US" sz="1800">
                <a:solidFill>
                  <a:srgbClr val="FF00FE"/>
                </a:solidFill>
              </a:rPr>
              <a:t>particle acceleration</a:t>
            </a:r>
            <a:endParaRPr lang="en-US" sz="2800">
              <a:solidFill>
                <a:srgbClr val="F9FF04"/>
              </a:solidFill>
              <a:latin typeface="Times" charset="0"/>
            </a:endParaRPr>
          </a:p>
        </p:txBody>
      </p:sp>
      <p:pic>
        <p:nvPicPr>
          <p:cNvPr id="16395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5" t="15457" r="14119" b="57280"/>
          <a:stretch>
            <a:fillRect/>
          </a:stretch>
        </p:blipFill>
        <p:spPr bwMode="auto">
          <a:xfrm>
            <a:off x="381000" y="812800"/>
            <a:ext cx="2895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6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20003" r="10910" b="11766"/>
          <a:stretch>
            <a:fillRect/>
          </a:stretch>
        </p:blipFill>
        <p:spPr bwMode="auto">
          <a:xfrm>
            <a:off x="3276600" y="838200"/>
            <a:ext cx="5638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1454838" y="50800"/>
            <a:ext cx="63597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9FF04"/>
                </a:solidFill>
              </a:rPr>
              <a:t>Relativistic shear boundary layer (SBL</a:t>
            </a:r>
            <a:r>
              <a:rPr lang="en-US" dirty="0" smtClean="0">
                <a:solidFill>
                  <a:srgbClr val="F9FF04"/>
                </a:solidFill>
              </a:rPr>
              <a:t>) </a:t>
            </a:r>
            <a:r>
              <a:rPr lang="en-US" dirty="0">
                <a:solidFill>
                  <a:srgbClr val="F9FF04"/>
                </a:solidFill>
              </a:rPr>
              <a:t>likely </a:t>
            </a:r>
          </a:p>
          <a:p>
            <a:pPr algn="ctr">
              <a:defRPr/>
            </a:pPr>
            <a:r>
              <a:rPr lang="en-US" smtClean="0">
                <a:solidFill>
                  <a:srgbClr val="F9FF04"/>
                </a:solidFill>
              </a:rPr>
              <a:t>ubiquitous </a:t>
            </a:r>
            <a:r>
              <a:rPr lang="en-US" dirty="0">
                <a:solidFill>
                  <a:srgbClr val="F9FF04"/>
                </a:solidFill>
              </a:rPr>
              <a:t>in many astrophysical outflows</a:t>
            </a:r>
            <a:endParaRPr lang="en-US" dirty="0"/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1050925" y="3157538"/>
            <a:ext cx="10398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/>
              <a:t>Pulsar wind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Line 2"/>
          <p:cNvSpPr>
            <a:spLocks noChangeShapeType="1"/>
          </p:cNvSpPr>
          <p:nvPr/>
        </p:nvSpPr>
        <p:spPr bwMode="auto">
          <a:xfrm flipH="1">
            <a:off x="3733800" y="4191000"/>
            <a:ext cx="6858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23" name="Line 3"/>
          <p:cNvSpPr>
            <a:spLocks noChangeShapeType="1"/>
          </p:cNvSpPr>
          <p:nvPr/>
        </p:nvSpPr>
        <p:spPr bwMode="auto">
          <a:xfrm flipV="1">
            <a:off x="4876800" y="838200"/>
            <a:ext cx="6858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24" name="Line 4"/>
          <p:cNvSpPr>
            <a:spLocks noChangeShapeType="1"/>
          </p:cNvSpPr>
          <p:nvPr/>
        </p:nvSpPr>
        <p:spPr bwMode="auto">
          <a:xfrm flipH="1">
            <a:off x="4724400" y="2286000"/>
            <a:ext cx="7620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25" name="Line 5"/>
          <p:cNvSpPr>
            <a:spLocks noChangeShapeType="1"/>
          </p:cNvSpPr>
          <p:nvPr/>
        </p:nvSpPr>
        <p:spPr bwMode="auto">
          <a:xfrm flipV="1">
            <a:off x="4514850" y="3200400"/>
            <a:ext cx="57150" cy="7286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4641850" y="1925638"/>
            <a:ext cx="36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1A"/>
                </a:solidFill>
              </a:rPr>
              <a:t>+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4495800" y="2819400"/>
            <a:ext cx="28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-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4327525" y="3830638"/>
            <a:ext cx="361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1A"/>
                </a:solidFill>
              </a:rPr>
              <a:t>+</a:t>
            </a:r>
            <a:endParaRPr lang="en-US"/>
          </a:p>
        </p:txBody>
      </p:sp>
      <p:sp>
        <p:nvSpPr>
          <p:cNvPr id="56330" name="Freeform 10"/>
          <p:cNvSpPr>
            <a:spLocks/>
          </p:cNvSpPr>
          <p:nvPr/>
        </p:nvSpPr>
        <p:spPr bwMode="auto">
          <a:xfrm>
            <a:off x="914400" y="1173163"/>
            <a:ext cx="5354638" cy="1341437"/>
          </a:xfrm>
          <a:custGeom>
            <a:avLst/>
            <a:gdLst>
              <a:gd name="T0" fmla="*/ 3181 w 3181"/>
              <a:gd name="T1" fmla="*/ 10 h 893"/>
              <a:gd name="T2" fmla="*/ 3116 w 3181"/>
              <a:gd name="T3" fmla="*/ 224 h 893"/>
              <a:gd name="T4" fmla="*/ 3070 w 3181"/>
              <a:gd name="T5" fmla="*/ 289 h 893"/>
              <a:gd name="T6" fmla="*/ 2986 w 3181"/>
              <a:gd name="T7" fmla="*/ 391 h 893"/>
              <a:gd name="T8" fmla="*/ 2902 w 3181"/>
              <a:gd name="T9" fmla="*/ 465 h 893"/>
              <a:gd name="T10" fmla="*/ 2837 w 3181"/>
              <a:gd name="T11" fmla="*/ 577 h 893"/>
              <a:gd name="T12" fmla="*/ 2754 w 3181"/>
              <a:gd name="T13" fmla="*/ 670 h 893"/>
              <a:gd name="T14" fmla="*/ 2679 w 3181"/>
              <a:gd name="T15" fmla="*/ 735 h 893"/>
              <a:gd name="T16" fmla="*/ 2642 w 3181"/>
              <a:gd name="T17" fmla="*/ 772 h 893"/>
              <a:gd name="T18" fmla="*/ 2623 w 3181"/>
              <a:gd name="T19" fmla="*/ 800 h 893"/>
              <a:gd name="T20" fmla="*/ 2595 w 3181"/>
              <a:gd name="T21" fmla="*/ 810 h 893"/>
              <a:gd name="T22" fmla="*/ 2502 w 3181"/>
              <a:gd name="T23" fmla="*/ 856 h 893"/>
              <a:gd name="T24" fmla="*/ 2475 w 3181"/>
              <a:gd name="T25" fmla="*/ 866 h 893"/>
              <a:gd name="T26" fmla="*/ 2419 w 3181"/>
              <a:gd name="T27" fmla="*/ 884 h 893"/>
              <a:gd name="T28" fmla="*/ 2391 w 3181"/>
              <a:gd name="T29" fmla="*/ 893 h 893"/>
              <a:gd name="T30" fmla="*/ 2233 w 3181"/>
              <a:gd name="T31" fmla="*/ 884 h 893"/>
              <a:gd name="T32" fmla="*/ 2121 w 3181"/>
              <a:gd name="T33" fmla="*/ 838 h 893"/>
              <a:gd name="T34" fmla="*/ 1982 w 3181"/>
              <a:gd name="T35" fmla="*/ 717 h 893"/>
              <a:gd name="T36" fmla="*/ 1926 w 3181"/>
              <a:gd name="T37" fmla="*/ 652 h 893"/>
              <a:gd name="T38" fmla="*/ 1833 w 3181"/>
              <a:gd name="T39" fmla="*/ 456 h 893"/>
              <a:gd name="T40" fmla="*/ 1786 w 3181"/>
              <a:gd name="T41" fmla="*/ 372 h 893"/>
              <a:gd name="T42" fmla="*/ 1730 w 3181"/>
              <a:gd name="T43" fmla="*/ 298 h 893"/>
              <a:gd name="T44" fmla="*/ 1600 w 3181"/>
              <a:gd name="T45" fmla="*/ 84 h 893"/>
              <a:gd name="T46" fmla="*/ 1507 w 3181"/>
              <a:gd name="T47" fmla="*/ 0 h 893"/>
              <a:gd name="T48" fmla="*/ 1423 w 3181"/>
              <a:gd name="T49" fmla="*/ 10 h 893"/>
              <a:gd name="T50" fmla="*/ 1368 w 3181"/>
              <a:gd name="T51" fmla="*/ 47 h 893"/>
              <a:gd name="T52" fmla="*/ 1349 w 3181"/>
              <a:gd name="T53" fmla="*/ 75 h 893"/>
              <a:gd name="T54" fmla="*/ 1293 w 3181"/>
              <a:gd name="T55" fmla="*/ 112 h 893"/>
              <a:gd name="T56" fmla="*/ 1275 w 3181"/>
              <a:gd name="T57" fmla="*/ 140 h 893"/>
              <a:gd name="T58" fmla="*/ 1247 w 3181"/>
              <a:gd name="T59" fmla="*/ 159 h 893"/>
              <a:gd name="T60" fmla="*/ 1228 w 3181"/>
              <a:gd name="T61" fmla="*/ 196 h 893"/>
              <a:gd name="T62" fmla="*/ 1191 w 3181"/>
              <a:gd name="T63" fmla="*/ 214 h 893"/>
              <a:gd name="T64" fmla="*/ 1051 w 3181"/>
              <a:gd name="T65" fmla="*/ 307 h 893"/>
              <a:gd name="T66" fmla="*/ 996 w 3181"/>
              <a:gd name="T67" fmla="*/ 354 h 893"/>
              <a:gd name="T68" fmla="*/ 884 w 3181"/>
              <a:gd name="T69" fmla="*/ 484 h 893"/>
              <a:gd name="T70" fmla="*/ 837 w 3181"/>
              <a:gd name="T71" fmla="*/ 540 h 893"/>
              <a:gd name="T72" fmla="*/ 782 w 3181"/>
              <a:gd name="T73" fmla="*/ 559 h 893"/>
              <a:gd name="T74" fmla="*/ 698 w 3181"/>
              <a:gd name="T75" fmla="*/ 624 h 893"/>
              <a:gd name="T76" fmla="*/ 549 w 3181"/>
              <a:gd name="T77" fmla="*/ 726 h 893"/>
              <a:gd name="T78" fmla="*/ 465 w 3181"/>
              <a:gd name="T79" fmla="*/ 782 h 893"/>
              <a:gd name="T80" fmla="*/ 410 w 3181"/>
              <a:gd name="T81" fmla="*/ 800 h 893"/>
              <a:gd name="T82" fmla="*/ 233 w 3181"/>
              <a:gd name="T83" fmla="*/ 819 h 893"/>
              <a:gd name="T84" fmla="*/ 149 w 3181"/>
              <a:gd name="T85" fmla="*/ 791 h 893"/>
              <a:gd name="T86" fmla="*/ 121 w 3181"/>
              <a:gd name="T87" fmla="*/ 782 h 893"/>
              <a:gd name="T88" fmla="*/ 47 w 3181"/>
              <a:gd name="T89" fmla="*/ 661 h 893"/>
              <a:gd name="T90" fmla="*/ 0 w 3181"/>
              <a:gd name="T91" fmla="*/ 531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181" h="893">
                <a:moveTo>
                  <a:pt x="3181" y="10"/>
                </a:moveTo>
                <a:cubicBezTo>
                  <a:pt x="3170" y="74"/>
                  <a:pt x="3151" y="167"/>
                  <a:pt x="3116" y="224"/>
                </a:cubicBezTo>
                <a:cubicBezTo>
                  <a:pt x="3068" y="300"/>
                  <a:pt x="3105" y="226"/>
                  <a:pt x="3070" y="289"/>
                </a:cubicBezTo>
                <a:cubicBezTo>
                  <a:pt x="3045" y="332"/>
                  <a:pt x="3035" y="374"/>
                  <a:pt x="2986" y="391"/>
                </a:cubicBezTo>
                <a:cubicBezTo>
                  <a:pt x="2953" y="415"/>
                  <a:pt x="2925" y="431"/>
                  <a:pt x="2902" y="465"/>
                </a:cubicBezTo>
                <a:cubicBezTo>
                  <a:pt x="2888" y="507"/>
                  <a:pt x="2861" y="540"/>
                  <a:pt x="2837" y="577"/>
                </a:cubicBezTo>
                <a:cubicBezTo>
                  <a:pt x="2811" y="615"/>
                  <a:pt x="2798" y="655"/>
                  <a:pt x="2754" y="670"/>
                </a:cubicBezTo>
                <a:cubicBezTo>
                  <a:pt x="2723" y="690"/>
                  <a:pt x="2709" y="715"/>
                  <a:pt x="2679" y="735"/>
                </a:cubicBezTo>
                <a:cubicBezTo>
                  <a:pt x="2659" y="795"/>
                  <a:pt x="2686" y="736"/>
                  <a:pt x="2642" y="772"/>
                </a:cubicBezTo>
                <a:cubicBezTo>
                  <a:pt x="2633" y="778"/>
                  <a:pt x="2631" y="792"/>
                  <a:pt x="2623" y="800"/>
                </a:cubicBezTo>
                <a:cubicBezTo>
                  <a:pt x="2615" y="806"/>
                  <a:pt x="2603" y="805"/>
                  <a:pt x="2595" y="810"/>
                </a:cubicBezTo>
                <a:cubicBezTo>
                  <a:pt x="2563" y="826"/>
                  <a:pt x="2536" y="844"/>
                  <a:pt x="2502" y="856"/>
                </a:cubicBezTo>
                <a:cubicBezTo>
                  <a:pt x="2492" y="859"/>
                  <a:pt x="2484" y="862"/>
                  <a:pt x="2475" y="866"/>
                </a:cubicBezTo>
                <a:cubicBezTo>
                  <a:pt x="2456" y="872"/>
                  <a:pt x="2437" y="878"/>
                  <a:pt x="2419" y="884"/>
                </a:cubicBezTo>
                <a:cubicBezTo>
                  <a:pt x="2409" y="887"/>
                  <a:pt x="2391" y="893"/>
                  <a:pt x="2391" y="893"/>
                </a:cubicBezTo>
                <a:cubicBezTo>
                  <a:pt x="2338" y="890"/>
                  <a:pt x="2285" y="889"/>
                  <a:pt x="2233" y="884"/>
                </a:cubicBezTo>
                <a:cubicBezTo>
                  <a:pt x="2199" y="880"/>
                  <a:pt x="2152" y="848"/>
                  <a:pt x="2121" y="838"/>
                </a:cubicBezTo>
                <a:cubicBezTo>
                  <a:pt x="2076" y="793"/>
                  <a:pt x="2032" y="755"/>
                  <a:pt x="1982" y="717"/>
                </a:cubicBezTo>
                <a:cubicBezTo>
                  <a:pt x="1969" y="680"/>
                  <a:pt x="1963" y="664"/>
                  <a:pt x="1926" y="652"/>
                </a:cubicBezTo>
                <a:cubicBezTo>
                  <a:pt x="1907" y="583"/>
                  <a:pt x="1875" y="512"/>
                  <a:pt x="1833" y="456"/>
                </a:cubicBezTo>
                <a:cubicBezTo>
                  <a:pt x="1822" y="425"/>
                  <a:pt x="1786" y="372"/>
                  <a:pt x="1786" y="372"/>
                </a:cubicBezTo>
                <a:cubicBezTo>
                  <a:pt x="1773" y="335"/>
                  <a:pt x="1761" y="319"/>
                  <a:pt x="1730" y="298"/>
                </a:cubicBezTo>
                <a:cubicBezTo>
                  <a:pt x="1707" y="227"/>
                  <a:pt x="1645" y="143"/>
                  <a:pt x="1600" y="84"/>
                </a:cubicBezTo>
                <a:cubicBezTo>
                  <a:pt x="1582" y="30"/>
                  <a:pt x="1558" y="18"/>
                  <a:pt x="1507" y="0"/>
                </a:cubicBezTo>
                <a:cubicBezTo>
                  <a:pt x="1479" y="3"/>
                  <a:pt x="1449" y="0"/>
                  <a:pt x="1423" y="10"/>
                </a:cubicBezTo>
                <a:cubicBezTo>
                  <a:pt x="1402" y="17"/>
                  <a:pt x="1368" y="47"/>
                  <a:pt x="1368" y="47"/>
                </a:cubicBezTo>
                <a:cubicBezTo>
                  <a:pt x="1361" y="56"/>
                  <a:pt x="1357" y="67"/>
                  <a:pt x="1349" y="75"/>
                </a:cubicBezTo>
                <a:cubicBezTo>
                  <a:pt x="1332" y="89"/>
                  <a:pt x="1293" y="112"/>
                  <a:pt x="1293" y="112"/>
                </a:cubicBezTo>
                <a:cubicBezTo>
                  <a:pt x="1287" y="121"/>
                  <a:pt x="1282" y="132"/>
                  <a:pt x="1275" y="140"/>
                </a:cubicBezTo>
                <a:cubicBezTo>
                  <a:pt x="1267" y="148"/>
                  <a:pt x="1254" y="150"/>
                  <a:pt x="1247" y="159"/>
                </a:cubicBezTo>
                <a:cubicBezTo>
                  <a:pt x="1238" y="169"/>
                  <a:pt x="1237" y="186"/>
                  <a:pt x="1228" y="196"/>
                </a:cubicBezTo>
                <a:cubicBezTo>
                  <a:pt x="1218" y="205"/>
                  <a:pt x="1202" y="206"/>
                  <a:pt x="1191" y="214"/>
                </a:cubicBezTo>
                <a:cubicBezTo>
                  <a:pt x="1151" y="237"/>
                  <a:pt x="1084" y="273"/>
                  <a:pt x="1051" y="307"/>
                </a:cubicBezTo>
                <a:cubicBezTo>
                  <a:pt x="1015" y="342"/>
                  <a:pt x="1033" y="327"/>
                  <a:pt x="996" y="354"/>
                </a:cubicBezTo>
                <a:cubicBezTo>
                  <a:pt x="980" y="398"/>
                  <a:pt x="924" y="456"/>
                  <a:pt x="884" y="484"/>
                </a:cubicBezTo>
                <a:cubicBezTo>
                  <a:pt x="867" y="517"/>
                  <a:pt x="870" y="524"/>
                  <a:pt x="837" y="540"/>
                </a:cubicBezTo>
                <a:cubicBezTo>
                  <a:pt x="819" y="548"/>
                  <a:pt x="782" y="559"/>
                  <a:pt x="782" y="559"/>
                </a:cubicBezTo>
                <a:cubicBezTo>
                  <a:pt x="756" y="583"/>
                  <a:pt x="723" y="598"/>
                  <a:pt x="698" y="624"/>
                </a:cubicBezTo>
                <a:cubicBezTo>
                  <a:pt x="659" y="662"/>
                  <a:pt x="601" y="709"/>
                  <a:pt x="549" y="726"/>
                </a:cubicBezTo>
                <a:cubicBezTo>
                  <a:pt x="520" y="744"/>
                  <a:pt x="496" y="771"/>
                  <a:pt x="465" y="782"/>
                </a:cubicBezTo>
                <a:cubicBezTo>
                  <a:pt x="446" y="788"/>
                  <a:pt x="410" y="800"/>
                  <a:pt x="410" y="800"/>
                </a:cubicBezTo>
                <a:cubicBezTo>
                  <a:pt x="348" y="841"/>
                  <a:pt x="314" y="825"/>
                  <a:pt x="233" y="819"/>
                </a:cubicBezTo>
                <a:cubicBezTo>
                  <a:pt x="205" y="809"/>
                  <a:pt x="177" y="800"/>
                  <a:pt x="149" y="791"/>
                </a:cubicBezTo>
                <a:cubicBezTo>
                  <a:pt x="139" y="787"/>
                  <a:pt x="121" y="782"/>
                  <a:pt x="121" y="782"/>
                </a:cubicBezTo>
                <a:cubicBezTo>
                  <a:pt x="93" y="740"/>
                  <a:pt x="76" y="699"/>
                  <a:pt x="47" y="661"/>
                </a:cubicBezTo>
                <a:cubicBezTo>
                  <a:pt x="30" y="614"/>
                  <a:pt x="0" y="581"/>
                  <a:pt x="0" y="531"/>
                </a:cubicBezTo>
              </a:path>
            </a:pathLst>
          </a:custGeom>
          <a:noFill/>
          <a:ln w="9525">
            <a:solidFill>
              <a:srgbClr val="FF000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31" name="Freeform 11"/>
          <p:cNvSpPr>
            <a:spLocks/>
          </p:cNvSpPr>
          <p:nvPr/>
        </p:nvSpPr>
        <p:spPr bwMode="auto">
          <a:xfrm rot="10694140">
            <a:off x="3048000" y="3586163"/>
            <a:ext cx="5410200" cy="1447800"/>
          </a:xfrm>
          <a:custGeom>
            <a:avLst/>
            <a:gdLst>
              <a:gd name="T0" fmla="*/ 3181 w 3181"/>
              <a:gd name="T1" fmla="*/ 10 h 893"/>
              <a:gd name="T2" fmla="*/ 3116 w 3181"/>
              <a:gd name="T3" fmla="*/ 224 h 893"/>
              <a:gd name="T4" fmla="*/ 3070 w 3181"/>
              <a:gd name="T5" fmla="*/ 289 h 893"/>
              <a:gd name="T6" fmla="*/ 2986 w 3181"/>
              <a:gd name="T7" fmla="*/ 391 h 893"/>
              <a:gd name="T8" fmla="*/ 2902 w 3181"/>
              <a:gd name="T9" fmla="*/ 465 h 893"/>
              <a:gd name="T10" fmla="*/ 2837 w 3181"/>
              <a:gd name="T11" fmla="*/ 577 h 893"/>
              <a:gd name="T12" fmla="*/ 2754 w 3181"/>
              <a:gd name="T13" fmla="*/ 670 h 893"/>
              <a:gd name="T14" fmla="*/ 2679 w 3181"/>
              <a:gd name="T15" fmla="*/ 735 h 893"/>
              <a:gd name="T16" fmla="*/ 2642 w 3181"/>
              <a:gd name="T17" fmla="*/ 772 h 893"/>
              <a:gd name="T18" fmla="*/ 2623 w 3181"/>
              <a:gd name="T19" fmla="*/ 800 h 893"/>
              <a:gd name="T20" fmla="*/ 2595 w 3181"/>
              <a:gd name="T21" fmla="*/ 810 h 893"/>
              <a:gd name="T22" fmla="*/ 2502 w 3181"/>
              <a:gd name="T23" fmla="*/ 856 h 893"/>
              <a:gd name="T24" fmla="*/ 2475 w 3181"/>
              <a:gd name="T25" fmla="*/ 866 h 893"/>
              <a:gd name="T26" fmla="*/ 2419 w 3181"/>
              <a:gd name="T27" fmla="*/ 884 h 893"/>
              <a:gd name="T28" fmla="*/ 2391 w 3181"/>
              <a:gd name="T29" fmla="*/ 893 h 893"/>
              <a:gd name="T30" fmla="*/ 2233 w 3181"/>
              <a:gd name="T31" fmla="*/ 884 h 893"/>
              <a:gd name="T32" fmla="*/ 2121 w 3181"/>
              <a:gd name="T33" fmla="*/ 838 h 893"/>
              <a:gd name="T34" fmla="*/ 1982 w 3181"/>
              <a:gd name="T35" fmla="*/ 717 h 893"/>
              <a:gd name="T36" fmla="*/ 1926 w 3181"/>
              <a:gd name="T37" fmla="*/ 652 h 893"/>
              <a:gd name="T38" fmla="*/ 1833 w 3181"/>
              <a:gd name="T39" fmla="*/ 456 h 893"/>
              <a:gd name="T40" fmla="*/ 1786 w 3181"/>
              <a:gd name="T41" fmla="*/ 372 h 893"/>
              <a:gd name="T42" fmla="*/ 1730 w 3181"/>
              <a:gd name="T43" fmla="*/ 298 h 893"/>
              <a:gd name="T44" fmla="*/ 1600 w 3181"/>
              <a:gd name="T45" fmla="*/ 84 h 893"/>
              <a:gd name="T46" fmla="*/ 1507 w 3181"/>
              <a:gd name="T47" fmla="*/ 0 h 893"/>
              <a:gd name="T48" fmla="*/ 1423 w 3181"/>
              <a:gd name="T49" fmla="*/ 10 h 893"/>
              <a:gd name="T50" fmla="*/ 1368 w 3181"/>
              <a:gd name="T51" fmla="*/ 47 h 893"/>
              <a:gd name="T52" fmla="*/ 1349 w 3181"/>
              <a:gd name="T53" fmla="*/ 75 h 893"/>
              <a:gd name="T54" fmla="*/ 1293 w 3181"/>
              <a:gd name="T55" fmla="*/ 112 h 893"/>
              <a:gd name="T56" fmla="*/ 1275 w 3181"/>
              <a:gd name="T57" fmla="*/ 140 h 893"/>
              <a:gd name="T58" fmla="*/ 1247 w 3181"/>
              <a:gd name="T59" fmla="*/ 159 h 893"/>
              <a:gd name="T60" fmla="*/ 1228 w 3181"/>
              <a:gd name="T61" fmla="*/ 196 h 893"/>
              <a:gd name="T62" fmla="*/ 1191 w 3181"/>
              <a:gd name="T63" fmla="*/ 214 h 893"/>
              <a:gd name="T64" fmla="*/ 1051 w 3181"/>
              <a:gd name="T65" fmla="*/ 307 h 893"/>
              <a:gd name="T66" fmla="*/ 996 w 3181"/>
              <a:gd name="T67" fmla="*/ 354 h 893"/>
              <a:gd name="T68" fmla="*/ 884 w 3181"/>
              <a:gd name="T69" fmla="*/ 484 h 893"/>
              <a:gd name="T70" fmla="*/ 837 w 3181"/>
              <a:gd name="T71" fmla="*/ 540 h 893"/>
              <a:gd name="T72" fmla="*/ 782 w 3181"/>
              <a:gd name="T73" fmla="*/ 559 h 893"/>
              <a:gd name="T74" fmla="*/ 698 w 3181"/>
              <a:gd name="T75" fmla="*/ 624 h 893"/>
              <a:gd name="T76" fmla="*/ 549 w 3181"/>
              <a:gd name="T77" fmla="*/ 726 h 893"/>
              <a:gd name="T78" fmla="*/ 465 w 3181"/>
              <a:gd name="T79" fmla="*/ 782 h 893"/>
              <a:gd name="T80" fmla="*/ 410 w 3181"/>
              <a:gd name="T81" fmla="*/ 800 h 893"/>
              <a:gd name="T82" fmla="*/ 233 w 3181"/>
              <a:gd name="T83" fmla="*/ 819 h 893"/>
              <a:gd name="T84" fmla="*/ 149 w 3181"/>
              <a:gd name="T85" fmla="*/ 791 h 893"/>
              <a:gd name="T86" fmla="*/ 121 w 3181"/>
              <a:gd name="T87" fmla="*/ 782 h 893"/>
              <a:gd name="T88" fmla="*/ 47 w 3181"/>
              <a:gd name="T89" fmla="*/ 661 h 893"/>
              <a:gd name="T90" fmla="*/ 0 w 3181"/>
              <a:gd name="T91" fmla="*/ 531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181" h="893">
                <a:moveTo>
                  <a:pt x="3181" y="10"/>
                </a:moveTo>
                <a:cubicBezTo>
                  <a:pt x="3170" y="74"/>
                  <a:pt x="3151" y="167"/>
                  <a:pt x="3116" y="224"/>
                </a:cubicBezTo>
                <a:cubicBezTo>
                  <a:pt x="3068" y="300"/>
                  <a:pt x="3105" y="226"/>
                  <a:pt x="3070" y="289"/>
                </a:cubicBezTo>
                <a:cubicBezTo>
                  <a:pt x="3045" y="332"/>
                  <a:pt x="3035" y="374"/>
                  <a:pt x="2986" y="391"/>
                </a:cubicBezTo>
                <a:cubicBezTo>
                  <a:pt x="2953" y="415"/>
                  <a:pt x="2925" y="431"/>
                  <a:pt x="2902" y="465"/>
                </a:cubicBezTo>
                <a:cubicBezTo>
                  <a:pt x="2888" y="507"/>
                  <a:pt x="2861" y="540"/>
                  <a:pt x="2837" y="577"/>
                </a:cubicBezTo>
                <a:cubicBezTo>
                  <a:pt x="2811" y="615"/>
                  <a:pt x="2798" y="655"/>
                  <a:pt x="2754" y="670"/>
                </a:cubicBezTo>
                <a:cubicBezTo>
                  <a:pt x="2723" y="690"/>
                  <a:pt x="2709" y="715"/>
                  <a:pt x="2679" y="735"/>
                </a:cubicBezTo>
                <a:cubicBezTo>
                  <a:pt x="2659" y="795"/>
                  <a:pt x="2686" y="736"/>
                  <a:pt x="2642" y="772"/>
                </a:cubicBezTo>
                <a:cubicBezTo>
                  <a:pt x="2633" y="778"/>
                  <a:pt x="2631" y="792"/>
                  <a:pt x="2623" y="800"/>
                </a:cubicBezTo>
                <a:cubicBezTo>
                  <a:pt x="2615" y="806"/>
                  <a:pt x="2603" y="805"/>
                  <a:pt x="2595" y="810"/>
                </a:cubicBezTo>
                <a:cubicBezTo>
                  <a:pt x="2563" y="826"/>
                  <a:pt x="2536" y="844"/>
                  <a:pt x="2502" y="856"/>
                </a:cubicBezTo>
                <a:cubicBezTo>
                  <a:pt x="2492" y="859"/>
                  <a:pt x="2484" y="862"/>
                  <a:pt x="2475" y="866"/>
                </a:cubicBezTo>
                <a:cubicBezTo>
                  <a:pt x="2456" y="872"/>
                  <a:pt x="2437" y="878"/>
                  <a:pt x="2419" y="884"/>
                </a:cubicBezTo>
                <a:cubicBezTo>
                  <a:pt x="2409" y="887"/>
                  <a:pt x="2391" y="893"/>
                  <a:pt x="2391" y="893"/>
                </a:cubicBezTo>
                <a:cubicBezTo>
                  <a:pt x="2338" y="890"/>
                  <a:pt x="2285" y="889"/>
                  <a:pt x="2233" y="884"/>
                </a:cubicBezTo>
                <a:cubicBezTo>
                  <a:pt x="2199" y="880"/>
                  <a:pt x="2152" y="848"/>
                  <a:pt x="2121" y="838"/>
                </a:cubicBezTo>
                <a:cubicBezTo>
                  <a:pt x="2076" y="793"/>
                  <a:pt x="2032" y="755"/>
                  <a:pt x="1982" y="717"/>
                </a:cubicBezTo>
                <a:cubicBezTo>
                  <a:pt x="1969" y="680"/>
                  <a:pt x="1963" y="664"/>
                  <a:pt x="1926" y="652"/>
                </a:cubicBezTo>
                <a:cubicBezTo>
                  <a:pt x="1907" y="583"/>
                  <a:pt x="1875" y="512"/>
                  <a:pt x="1833" y="456"/>
                </a:cubicBezTo>
                <a:cubicBezTo>
                  <a:pt x="1822" y="425"/>
                  <a:pt x="1786" y="372"/>
                  <a:pt x="1786" y="372"/>
                </a:cubicBezTo>
                <a:cubicBezTo>
                  <a:pt x="1773" y="335"/>
                  <a:pt x="1761" y="319"/>
                  <a:pt x="1730" y="298"/>
                </a:cubicBezTo>
                <a:cubicBezTo>
                  <a:pt x="1707" y="227"/>
                  <a:pt x="1645" y="143"/>
                  <a:pt x="1600" y="84"/>
                </a:cubicBezTo>
                <a:cubicBezTo>
                  <a:pt x="1582" y="30"/>
                  <a:pt x="1558" y="18"/>
                  <a:pt x="1507" y="0"/>
                </a:cubicBezTo>
                <a:cubicBezTo>
                  <a:pt x="1479" y="3"/>
                  <a:pt x="1449" y="0"/>
                  <a:pt x="1423" y="10"/>
                </a:cubicBezTo>
                <a:cubicBezTo>
                  <a:pt x="1402" y="17"/>
                  <a:pt x="1368" y="47"/>
                  <a:pt x="1368" y="47"/>
                </a:cubicBezTo>
                <a:cubicBezTo>
                  <a:pt x="1361" y="56"/>
                  <a:pt x="1357" y="67"/>
                  <a:pt x="1349" y="75"/>
                </a:cubicBezTo>
                <a:cubicBezTo>
                  <a:pt x="1332" y="89"/>
                  <a:pt x="1293" y="112"/>
                  <a:pt x="1293" y="112"/>
                </a:cubicBezTo>
                <a:cubicBezTo>
                  <a:pt x="1287" y="121"/>
                  <a:pt x="1282" y="132"/>
                  <a:pt x="1275" y="140"/>
                </a:cubicBezTo>
                <a:cubicBezTo>
                  <a:pt x="1267" y="148"/>
                  <a:pt x="1254" y="150"/>
                  <a:pt x="1247" y="159"/>
                </a:cubicBezTo>
                <a:cubicBezTo>
                  <a:pt x="1238" y="169"/>
                  <a:pt x="1237" y="186"/>
                  <a:pt x="1228" y="196"/>
                </a:cubicBezTo>
                <a:cubicBezTo>
                  <a:pt x="1218" y="205"/>
                  <a:pt x="1202" y="206"/>
                  <a:pt x="1191" y="214"/>
                </a:cubicBezTo>
                <a:cubicBezTo>
                  <a:pt x="1151" y="237"/>
                  <a:pt x="1084" y="273"/>
                  <a:pt x="1051" y="307"/>
                </a:cubicBezTo>
                <a:cubicBezTo>
                  <a:pt x="1015" y="342"/>
                  <a:pt x="1033" y="327"/>
                  <a:pt x="996" y="354"/>
                </a:cubicBezTo>
                <a:cubicBezTo>
                  <a:pt x="980" y="398"/>
                  <a:pt x="924" y="456"/>
                  <a:pt x="884" y="484"/>
                </a:cubicBezTo>
                <a:cubicBezTo>
                  <a:pt x="867" y="517"/>
                  <a:pt x="870" y="524"/>
                  <a:pt x="837" y="540"/>
                </a:cubicBezTo>
                <a:cubicBezTo>
                  <a:pt x="819" y="548"/>
                  <a:pt x="782" y="559"/>
                  <a:pt x="782" y="559"/>
                </a:cubicBezTo>
                <a:cubicBezTo>
                  <a:pt x="756" y="583"/>
                  <a:pt x="723" y="598"/>
                  <a:pt x="698" y="624"/>
                </a:cubicBezTo>
                <a:cubicBezTo>
                  <a:pt x="659" y="662"/>
                  <a:pt x="601" y="709"/>
                  <a:pt x="549" y="726"/>
                </a:cubicBezTo>
                <a:cubicBezTo>
                  <a:pt x="520" y="744"/>
                  <a:pt x="496" y="771"/>
                  <a:pt x="465" y="782"/>
                </a:cubicBezTo>
                <a:cubicBezTo>
                  <a:pt x="446" y="788"/>
                  <a:pt x="410" y="800"/>
                  <a:pt x="410" y="800"/>
                </a:cubicBezTo>
                <a:cubicBezTo>
                  <a:pt x="348" y="841"/>
                  <a:pt x="314" y="825"/>
                  <a:pt x="233" y="819"/>
                </a:cubicBezTo>
                <a:cubicBezTo>
                  <a:pt x="205" y="809"/>
                  <a:pt x="177" y="800"/>
                  <a:pt x="149" y="791"/>
                </a:cubicBezTo>
                <a:cubicBezTo>
                  <a:pt x="139" y="787"/>
                  <a:pt x="121" y="782"/>
                  <a:pt x="121" y="782"/>
                </a:cubicBezTo>
                <a:cubicBezTo>
                  <a:pt x="93" y="740"/>
                  <a:pt x="76" y="699"/>
                  <a:pt x="47" y="661"/>
                </a:cubicBezTo>
                <a:cubicBezTo>
                  <a:pt x="30" y="614"/>
                  <a:pt x="0" y="581"/>
                  <a:pt x="0" y="531"/>
                </a:cubicBezTo>
              </a:path>
            </a:pathLst>
          </a:custGeom>
          <a:noFill/>
          <a:ln w="9525">
            <a:solidFill>
              <a:srgbClr val="0CFF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4876800" y="25146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/>
              <a:t>E</a:t>
            </a:r>
            <a:endParaRPr lang="en-US"/>
          </a:p>
        </p:txBody>
      </p:sp>
      <p:sp>
        <p:nvSpPr>
          <p:cNvPr id="56333" name="Line 13"/>
          <p:cNvSpPr>
            <a:spLocks noChangeShapeType="1"/>
          </p:cNvSpPr>
          <p:nvPr/>
        </p:nvSpPr>
        <p:spPr bwMode="auto">
          <a:xfrm flipH="1">
            <a:off x="6262688" y="966788"/>
            <a:ext cx="109537" cy="323850"/>
          </a:xfrm>
          <a:prstGeom prst="line">
            <a:avLst/>
          </a:prstGeom>
          <a:noFill/>
          <a:ln w="9525">
            <a:solidFill>
              <a:srgbClr val="FF000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34" name="Line 14"/>
          <p:cNvSpPr>
            <a:spLocks noChangeShapeType="1"/>
          </p:cNvSpPr>
          <p:nvPr/>
        </p:nvSpPr>
        <p:spPr bwMode="auto">
          <a:xfrm flipH="1" flipV="1">
            <a:off x="795338" y="1690688"/>
            <a:ext cx="152400" cy="381000"/>
          </a:xfrm>
          <a:prstGeom prst="line">
            <a:avLst/>
          </a:prstGeom>
          <a:noFill/>
          <a:ln w="9525">
            <a:solidFill>
              <a:srgbClr val="FF000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35" name="Line 15"/>
          <p:cNvSpPr>
            <a:spLocks noChangeShapeType="1"/>
          </p:cNvSpPr>
          <p:nvPr/>
        </p:nvSpPr>
        <p:spPr bwMode="auto">
          <a:xfrm flipV="1">
            <a:off x="3033713" y="5014913"/>
            <a:ext cx="42862" cy="457200"/>
          </a:xfrm>
          <a:prstGeom prst="line">
            <a:avLst/>
          </a:prstGeom>
          <a:noFill/>
          <a:ln w="9525">
            <a:solidFill>
              <a:srgbClr val="0CFF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36" name="Line 16"/>
          <p:cNvSpPr>
            <a:spLocks noChangeShapeType="1"/>
          </p:cNvSpPr>
          <p:nvPr/>
        </p:nvSpPr>
        <p:spPr bwMode="auto">
          <a:xfrm>
            <a:off x="8424863" y="4019550"/>
            <a:ext cx="152400" cy="381000"/>
          </a:xfrm>
          <a:prstGeom prst="line">
            <a:avLst/>
          </a:prstGeom>
          <a:noFill/>
          <a:ln w="9525">
            <a:solidFill>
              <a:srgbClr val="0CFF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37" name="Line 17"/>
          <p:cNvSpPr>
            <a:spLocks noChangeShapeType="1"/>
          </p:cNvSpPr>
          <p:nvPr/>
        </p:nvSpPr>
        <p:spPr bwMode="auto">
          <a:xfrm>
            <a:off x="1219200" y="3124200"/>
            <a:ext cx="6781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38" name="Line 18"/>
          <p:cNvSpPr>
            <a:spLocks noChangeShapeType="1"/>
          </p:cNvSpPr>
          <p:nvPr/>
        </p:nvSpPr>
        <p:spPr bwMode="auto">
          <a:xfrm>
            <a:off x="838200" y="4038600"/>
            <a:ext cx="3429000" cy="0"/>
          </a:xfrm>
          <a:prstGeom prst="line">
            <a:avLst/>
          </a:prstGeom>
          <a:noFill/>
          <a:ln w="76200" cmpd="tri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39" name="Line 19"/>
          <p:cNvSpPr>
            <a:spLocks noChangeShapeType="1"/>
          </p:cNvSpPr>
          <p:nvPr/>
        </p:nvSpPr>
        <p:spPr bwMode="auto">
          <a:xfrm>
            <a:off x="4724400" y="4038600"/>
            <a:ext cx="3352800" cy="0"/>
          </a:xfrm>
          <a:prstGeom prst="line">
            <a:avLst/>
          </a:prstGeom>
          <a:noFill/>
          <a:ln w="76200" cmpd="tri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40" name="Line 20"/>
          <p:cNvSpPr>
            <a:spLocks noChangeShapeType="1"/>
          </p:cNvSpPr>
          <p:nvPr/>
        </p:nvSpPr>
        <p:spPr bwMode="auto">
          <a:xfrm>
            <a:off x="838200" y="2133600"/>
            <a:ext cx="3733800" cy="0"/>
          </a:xfrm>
          <a:prstGeom prst="line">
            <a:avLst/>
          </a:prstGeom>
          <a:noFill/>
          <a:ln w="76200" cmpd="tri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41" name="Line 21"/>
          <p:cNvSpPr>
            <a:spLocks noChangeShapeType="1"/>
          </p:cNvSpPr>
          <p:nvPr/>
        </p:nvSpPr>
        <p:spPr bwMode="auto">
          <a:xfrm>
            <a:off x="5029200" y="2133600"/>
            <a:ext cx="3124200" cy="0"/>
          </a:xfrm>
          <a:prstGeom prst="line">
            <a:avLst/>
          </a:prstGeom>
          <a:noFill/>
          <a:ln w="76200" cmpd="tri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42" name="Line 22"/>
          <p:cNvSpPr>
            <a:spLocks noChangeShapeType="1"/>
          </p:cNvSpPr>
          <p:nvPr/>
        </p:nvSpPr>
        <p:spPr bwMode="auto">
          <a:xfrm flipH="1" flipV="1">
            <a:off x="3624263" y="1295400"/>
            <a:ext cx="152400" cy="228600"/>
          </a:xfrm>
          <a:prstGeom prst="line">
            <a:avLst/>
          </a:prstGeom>
          <a:noFill/>
          <a:ln w="9525">
            <a:solidFill>
              <a:srgbClr val="FF000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43" name="Line 23"/>
          <p:cNvSpPr>
            <a:spLocks noChangeShapeType="1"/>
          </p:cNvSpPr>
          <p:nvPr/>
        </p:nvSpPr>
        <p:spPr bwMode="auto">
          <a:xfrm flipV="1">
            <a:off x="6248400" y="4695825"/>
            <a:ext cx="152400" cy="152400"/>
          </a:xfrm>
          <a:prstGeom prst="line">
            <a:avLst/>
          </a:prstGeom>
          <a:noFill/>
          <a:ln w="9525">
            <a:solidFill>
              <a:srgbClr val="0CFF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44" name="Text Box 24"/>
          <p:cNvSpPr txBox="1">
            <a:spLocks noChangeArrowheads="1"/>
          </p:cNvSpPr>
          <p:nvPr/>
        </p:nvSpPr>
        <p:spPr bwMode="auto">
          <a:xfrm>
            <a:off x="669925" y="420688"/>
            <a:ext cx="7824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1A"/>
                </a:solidFill>
              </a:rPr>
              <a:t>Electrons in trapped orbits get sustained E</a:t>
            </a:r>
            <a:r>
              <a:rPr lang="en-US" baseline="-25000">
                <a:solidFill>
                  <a:srgbClr val="FFFF1A"/>
                </a:solidFill>
              </a:rPr>
              <a:t>x</a:t>
            </a:r>
            <a:r>
              <a:rPr lang="en-US">
                <a:solidFill>
                  <a:srgbClr val="FFFF1A"/>
                </a:solidFill>
              </a:rPr>
              <a:t> acceleration</a:t>
            </a:r>
            <a:r>
              <a:rPr lang="en-US"/>
              <a:t> </a:t>
            </a:r>
          </a:p>
        </p:txBody>
      </p:sp>
      <p:sp>
        <p:nvSpPr>
          <p:cNvPr id="56345" name="Text Box 25"/>
          <p:cNvSpPr txBox="1">
            <a:spLocks noChangeArrowheads="1"/>
          </p:cNvSpPr>
          <p:nvPr/>
        </p:nvSpPr>
        <p:spPr bwMode="auto">
          <a:xfrm>
            <a:off x="4098925" y="4611688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/>
              <a:t>E</a:t>
            </a:r>
          </a:p>
        </p:txBody>
      </p:sp>
      <p:sp>
        <p:nvSpPr>
          <p:cNvPr id="56346" name="Text Box 26"/>
          <p:cNvSpPr txBox="1">
            <a:spLocks noChangeArrowheads="1"/>
          </p:cNvSpPr>
          <p:nvPr/>
        </p:nvSpPr>
        <p:spPr bwMode="auto">
          <a:xfrm>
            <a:off x="2498725" y="4992688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CFFF0"/>
                </a:solidFill>
              </a:rPr>
              <a:t>e -</a:t>
            </a:r>
            <a:endParaRPr lang="en-US"/>
          </a:p>
        </p:txBody>
      </p:sp>
      <p:sp>
        <p:nvSpPr>
          <p:cNvPr id="56347" name="Text Box 27"/>
          <p:cNvSpPr txBox="1">
            <a:spLocks noChangeArrowheads="1"/>
          </p:cNvSpPr>
          <p:nvPr/>
        </p:nvSpPr>
        <p:spPr bwMode="auto">
          <a:xfrm>
            <a:off x="6324600" y="1030288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3"/>
                </a:solidFill>
              </a:rPr>
              <a:t>e -</a:t>
            </a:r>
            <a:endParaRPr lang="en-US"/>
          </a:p>
        </p:txBody>
      </p:sp>
      <p:sp>
        <p:nvSpPr>
          <p:cNvPr id="56348" name="Line 28"/>
          <p:cNvSpPr>
            <a:spLocks noChangeShapeType="1"/>
          </p:cNvSpPr>
          <p:nvPr/>
        </p:nvSpPr>
        <p:spPr bwMode="auto">
          <a:xfrm flipH="1">
            <a:off x="7315200" y="1752600"/>
            <a:ext cx="762000" cy="0"/>
          </a:xfrm>
          <a:prstGeom prst="line">
            <a:avLst/>
          </a:prstGeom>
          <a:noFill/>
          <a:ln w="9525">
            <a:solidFill>
              <a:srgbClr val="FFFF1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49" name="Line 29"/>
          <p:cNvSpPr>
            <a:spLocks noChangeShapeType="1"/>
          </p:cNvSpPr>
          <p:nvPr/>
        </p:nvSpPr>
        <p:spPr bwMode="auto">
          <a:xfrm>
            <a:off x="838200" y="4419600"/>
            <a:ext cx="838200" cy="0"/>
          </a:xfrm>
          <a:prstGeom prst="line">
            <a:avLst/>
          </a:prstGeom>
          <a:noFill/>
          <a:ln w="9525">
            <a:solidFill>
              <a:srgbClr val="FFFF1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7467600" y="1739900"/>
            <a:ext cx="59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1A"/>
                </a:solidFill>
              </a:rPr>
              <a:t>ion</a:t>
            </a:r>
          </a:p>
        </p:txBody>
      </p:sp>
      <p:sp>
        <p:nvSpPr>
          <p:cNvPr id="56351" name="Text Box 31"/>
          <p:cNvSpPr txBox="1">
            <a:spLocks noChangeArrowheads="1"/>
          </p:cNvSpPr>
          <p:nvPr/>
        </p:nvSpPr>
        <p:spPr bwMode="auto">
          <a:xfrm>
            <a:off x="914400" y="3962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1A"/>
                </a:solidFill>
              </a:rPr>
              <a:t>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93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bplo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28" y="886883"/>
            <a:ext cx="7457472" cy="46757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5800" y="1916668"/>
            <a:ext cx="45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FF7801"/>
                </a:solidFill>
              </a:rPr>
              <a:t>Bz</a:t>
            </a:r>
            <a:endParaRPr lang="en-US" sz="1800" dirty="0">
              <a:solidFill>
                <a:srgbClr val="FF780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6554" y="3669268"/>
            <a:ext cx="45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3366FF"/>
                </a:solidFill>
              </a:rPr>
              <a:t>Ey</a:t>
            </a:r>
            <a:endParaRPr lang="en-US" sz="1800" dirty="0">
              <a:solidFill>
                <a:srgbClr val="33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6354" y="3048000"/>
            <a:ext cx="45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8000"/>
                </a:solidFill>
              </a:rPr>
              <a:t>Ex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2446" y="31197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8200" y="228600"/>
            <a:ext cx="7896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Extrapolate  y-profiles to + / - infinity to model single SBL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74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5" b="5048"/>
          <a:stretch/>
        </p:blipFill>
        <p:spPr bwMode="auto">
          <a:xfrm>
            <a:off x="990600" y="1295400"/>
            <a:ext cx="2856865" cy="1737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5" b="5482"/>
          <a:stretch/>
        </p:blipFill>
        <p:spPr bwMode="auto">
          <a:xfrm>
            <a:off x="0" y="685800"/>
            <a:ext cx="4724400" cy="3050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5" b="5482"/>
          <a:stretch/>
        </p:blipFill>
        <p:spPr bwMode="auto">
          <a:xfrm>
            <a:off x="4724400" y="685800"/>
            <a:ext cx="4419600" cy="304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4" b="4269"/>
          <a:stretch/>
        </p:blipFill>
        <p:spPr bwMode="auto">
          <a:xfrm>
            <a:off x="0" y="3733800"/>
            <a:ext cx="4800600" cy="3124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6" b="5488"/>
          <a:stretch/>
        </p:blipFill>
        <p:spPr bwMode="auto">
          <a:xfrm>
            <a:off x="4800600" y="3733800"/>
            <a:ext cx="4343400" cy="3124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49884" y="152400"/>
            <a:ext cx="5870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Trapped electrons radiate the most power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90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1"/>
            <a:ext cx="7162800" cy="5029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228600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electrons initially at y=100 to 300 just outside the slab field layer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radiated the most energy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065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ggl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5347236" cy="3287183"/>
          </a:xfrm>
          <a:prstGeom prst="rect">
            <a:avLst/>
          </a:prstGeom>
        </p:spPr>
      </p:pic>
      <p:pic>
        <p:nvPicPr>
          <p:cNvPr id="3" name="Picture 2" descr="wigglerspec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352800"/>
            <a:ext cx="4648200" cy="34290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4827" r="6307" b="52376"/>
          <a:stretch/>
        </p:blipFill>
        <p:spPr bwMode="auto">
          <a:xfrm>
            <a:off x="4495800" y="3276600"/>
            <a:ext cx="4647883" cy="35051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4158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828833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  <a:p>
            <a:pPr>
              <a:defRPr/>
            </a:pPr>
            <a:r>
              <a:rPr lang="en-US" sz="2800">
                <a:solidFill>
                  <a:srgbClr val="F9FF04"/>
                </a:solidFill>
              </a:rPr>
              <a:t>Enhanced SSC emission is expected along jet axis </a:t>
            </a:r>
          </a:p>
          <a:p>
            <a:pPr>
              <a:defRPr/>
            </a:pPr>
            <a:r>
              <a:rPr lang="en-US" sz="2800">
                <a:solidFill>
                  <a:srgbClr val="F9FF04"/>
                </a:solidFill>
              </a:rPr>
              <a:t>due to the two opposite high-</a:t>
            </a:r>
            <a:r>
              <a:rPr lang="en-US" sz="2800">
                <a:solidFill>
                  <a:srgbClr val="F9FF04"/>
                </a:solidFill>
                <a:latin typeface="Symbol" charset="0"/>
                <a:sym typeface="Symbol" charset="0"/>
              </a:rPr>
              <a:t></a:t>
            </a:r>
            <a:r>
              <a:rPr lang="en-US" sz="2800">
                <a:solidFill>
                  <a:srgbClr val="F9FF04"/>
                </a:solidFill>
              </a:rPr>
              <a:t> electron streams.</a:t>
            </a:r>
            <a:endParaRPr lang="en-US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776554" y="5024735"/>
            <a:ext cx="73006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9FF04"/>
                </a:solidFill>
              </a:rPr>
              <a:t>This may </a:t>
            </a:r>
            <a:r>
              <a:rPr lang="en-US" dirty="0" smtClean="0">
                <a:solidFill>
                  <a:srgbClr val="F9FF04"/>
                </a:solidFill>
              </a:rPr>
              <a:t>be important to </a:t>
            </a:r>
            <a:r>
              <a:rPr lang="en-US" dirty="0" err="1" smtClean="0">
                <a:solidFill>
                  <a:srgbClr val="F9FF04"/>
                </a:solidFill>
              </a:rPr>
              <a:t>blazar</a:t>
            </a:r>
            <a:r>
              <a:rPr lang="en-US" dirty="0" smtClean="0">
                <a:solidFill>
                  <a:srgbClr val="F9FF04"/>
                </a:solidFill>
              </a:rPr>
              <a:t> and GRB emissions</a:t>
            </a:r>
            <a:endParaRPr lang="en-US" dirty="0"/>
          </a:p>
        </p:txBody>
      </p:sp>
      <p:graphicFrame>
        <p:nvGraphicFramePr>
          <p:cNvPr id="37891" name="Object 1"/>
          <p:cNvGraphicFramePr>
            <a:graphicFrameLocks noChangeAspect="1"/>
          </p:cNvGraphicFramePr>
          <p:nvPr/>
        </p:nvGraphicFramePr>
        <p:xfrm>
          <a:off x="0" y="2057400"/>
          <a:ext cx="91440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6" name="Document" r:id="rId3" imgW="5968780" imgH="1282653" progId="Word.Document.12">
                  <p:embed/>
                </p:oleObj>
              </mc:Choice>
              <mc:Fallback>
                <p:oleObj name="Document" r:id="rId3" imgW="5968780" imgH="1282653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57400"/>
                        <a:ext cx="9144000" cy="24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562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2"/>
          <p:cNvSpPr txBox="1">
            <a:spLocks noChangeArrowheads="1"/>
          </p:cNvSpPr>
          <p:nvPr/>
        </p:nvSpPr>
        <p:spPr bwMode="auto">
          <a:xfrm>
            <a:off x="304800" y="76200"/>
            <a:ext cx="8631490" cy="655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9FF04"/>
                </a:solidFill>
                <a:latin typeface="Times" charset="0"/>
              </a:rPr>
              <a:t>			</a:t>
            </a:r>
            <a:r>
              <a:rPr lang="en-US" sz="2800" b="1" dirty="0">
                <a:solidFill>
                  <a:srgbClr val="F9FF04"/>
                </a:solidFill>
                <a:latin typeface="Times" charset="0"/>
              </a:rPr>
              <a:t>Summary and Conclusions</a:t>
            </a:r>
          </a:p>
          <a:p>
            <a:endParaRPr lang="en-US" sz="2800" dirty="0">
              <a:solidFill>
                <a:srgbClr val="F9FF04"/>
              </a:solidFill>
              <a:latin typeface="Times" charset="0"/>
            </a:endParaRPr>
          </a:p>
          <a:p>
            <a:pPr>
              <a:buFont typeface="Times" charset="0"/>
              <a:buAutoNum type="arabicPeriod"/>
            </a:pPr>
            <a:r>
              <a:rPr lang="en-US" sz="2800" dirty="0">
                <a:solidFill>
                  <a:srgbClr val="F9FF04"/>
                </a:solidFill>
                <a:latin typeface="Times" charset="0"/>
              </a:rPr>
              <a:t>PIC simulations show efficient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field 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creation and </a:t>
            </a:r>
          </a:p>
          <a:p>
            <a:pPr>
              <a:buFont typeface="Times" charset="0"/>
              <a:buNone/>
            </a:pPr>
            <a:r>
              <a:rPr lang="en-US" sz="2800" dirty="0">
                <a:solidFill>
                  <a:srgbClr val="F9FF04"/>
                </a:solidFill>
                <a:latin typeface="Times" charset="0"/>
              </a:rPr>
              <a:t>	</a:t>
            </a:r>
            <a:r>
              <a:rPr lang="en-US" sz="2800" dirty="0" err="1">
                <a:solidFill>
                  <a:srgbClr val="F9FF04"/>
                </a:solidFill>
                <a:latin typeface="Times" charset="0"/>
              </a:rPr>
              <a:t>nonthermal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 particle </a:t>
            </a:r>
            <a:r>
              <a:rPr lang="en-US" sz="2800" dirty="0" err="1">
                <a:solidFill>
                  <a:srgbClr val="F9FF04"/>
                </a:solidFill>
                <a:latin typeface="Times" charset="0"/>
              </a:rPr>
              <a:t>energization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 at relativistic SBL.	</a:t>
            </a:r>
          </a:p>
          <a:p>
            <a:pPr marL="0" indent="0"/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3.  Ion-dominated 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SBL generate </a:t>
            </a:r>
            <a:r>
              <a:rPr lang="en-US" sz="2800" dirty="0" err="1">
                <a:solidFill>
                  <a:srgbClr val="F9FF04"/>
                </a:solidFill>
                <a:latin typeface="Times" charset="0"/>
              </a:rPr>
              <a:t>monopolar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 slab of </a:t>
            </a:r>
            <a:r>
              <a:rPr lang="en-US" sz="2800" dirty="0" err="1">
                <a:solidFill>
                  <a:srgbClr val="F9FF04"/>
                </a:solidFill>
                <a:latin typeface="Times" charset="0"/>
              </a:rPr>
              <a:t>d.c.</a:t>
            </a:r>
            <a:endParaRPr lang="en-US" sz="2800" dirty="0">
              <a:solidFill>
                <a:srgbClr val="F9FF04"/>
              </a:solidFill>
              <a:latin typeface="Times" charset="0"/>
            </a:endParaRPr>
          </a:p>
          <a:p>
            <a:r>
              <a:rPr lang="en-US" sz="2800" dirty="0">
                <a:solidFill>
                  <a:srgbClr val="F9FF04"/>
                </a:solidFill>
              </a:rPr>
              <a:t>	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field. 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Ion 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vacuum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gap 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created at the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SBL inhibits</a:t>
            </a:r>
          </a:p>
          <a:p>
            <a:r>
              <a:rPr lang="en-US" sz="2800" dirty="0">
                <a:solidFill>
                  <a:srgbClr val="F9FF04"/>
                </a:solidFill>
                <a:latin typeface="Times" charset="0"/>
              </a:rPr>
              <a:t>	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turbulent mixing and sustains opposing flows.</a:t>
            </a:r>
          </a:p>
          <a:p>
            <a:pPr>
              <a:buFont typeface="Times" charset="0"/>
              <a:buNone/>
            </a:pP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4.	Electrons 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are energized to ~ion kinetic energy</a:t>
            </a:r>
          </a:p>
          <a:p>
            <a:pPr>
              <a:buFont typeface="Times" charset="0"/>
              <a:buNone/>
            </a:pPr>
            <a:r>
              <a:rPr lang="en-US" sz="2800" dirty="0">
                <a:solidFill>
                  <a:srgbClr val="F9FF04"/>
                </a:solidFill>
                <a:latin typeface="Times" charset="0"/>
              </a:rPr>
              <a:t>	but no power-law tail.</a:t>
            </a:r>
          </a:p>
          <a:p>
            <a:pPr>
              <a:buFont typeface="Times" charset="0"/>
              <a:buAutoNum type="arabicPeriod" startAt="6"/>
            </a:pPr>
            <a:r>
              <a:rPr lang="en-US" sz="2800" dirty="0">
                <a:solidFill>
                  <a:srgbClr val="F9FF04"/>
                </a:solidFill>
                <a:latin typeface="Times" charset="0"/>
              </a:rPr>
              <a:t>Hybrid </a:t>
            </a:r>
            <a:r>
              <a:rPr lang="en-US" sz="2800" dirty="0" err="1">
                <a:solidFill>
                  <a:srgbClr val="F9FF04"/>
                </a:solidFill>
                <a:latin typeface="Times" charset="0"/>
              </a:rPr>
              <a:t>e+e-ion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 SBL generate </a:t>
            </a:r>
            <a:r>
              <a:rPr lang="en-US" sz="2800" dirty="0" err="1">
                <a:solidFill>
                  <a:srgbClr val="F9FF04"/>
                </a:solidFill>
                <a:latin typeface="Times" charset="0"/>
              </a:rPr>
              <a:t>monopolar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 </a:t>
            </a:r>
            <a:r>
              <a:rPr lang="en-US" sz="2800" dirty="0" err="1">
                <a:solidFill>
                  <a:srgbClr val="F9FF04"/>
                </a:solidFill>
                <a:latin typeface="Times" charset="0"/>
              </a:rPr>
              <a:t>d.c.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 fields </a:t>
            </a:r>
          </a:p>
          <a:p>
            <a:pPr>
              <a:buFont typeface="Times" charset="0"/>
              <a:buNone/>
            </a:pPr>
            <a:r>
              <a:rPr lang="en-US" sz="2800" dirty="0">
                <a:solidFill>
                  <a:srgbClr val="F9FF04"/>
                </a:solidFill>
                <a:latin typeface="Times" charset="0"/>
              </a:rPr>
              <a:t>	plus EM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waves. Only hybrid 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SBL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produces </a:t>
            </a:r>
            <a:r>
              <a:rPr lang="en-US" sz="2800" dirty="0" err="1" smtClean="0">
                <a:solidFill>
                  <a:srgbClr val="F9FF04"/>
                </a:solidFill>
                <a:latin typeface="Times" charset="0"/>
              </a:rPr>
              <a:t>nonthermal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 </a:t>
            </a:r>
            <a:endParaRPr lang="en-US" sz="2800" dirty="0">
              <a:solidFill>
                <a:srgbClr val="F9FF04"/>
              </a:solidFill>
              <a:latin typeface="Times" charset="0"/>
            </a:endParaRPr>
          </a:p>
          <a:p>
            <a:pPr>
              <a:buFont typeface="Times" charset="0"/>
              <a:buNone/>
            </a:pPr>
            <a:r>
              <a:rPr lang="en-US" sz="2800" dirty="0">
                <a:solidFill>
                  <a:srgbClr val="F9FF04"/>
                </a:solidFill>
                <a:latin typeface="Times" charset="0"/>
              </a:rPr>
              <a:t>	electron spectrum with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hard 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power-law tail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out to </a:t>
            </a:r>
            <a:r>
              <a:rPr lang="en-US" sz="2800" dirty="0">
                <a:solidFill>
                  <a:srgbClr val="F9FF04"/>
                </a:solidFill>
                <a:latin typeface="Times" charset="0"/>
              </a:rPr>
              <a:t>&gt; </a:t>
            </a:r>
            <a:endParaRPr lang="en-US" sz="2800" dirty="0" smtClean="0">
              <a:solidFill>
                <a:srgbClr val="F9FF04"/>
              </a:solidFill>
              <a:latin typeface="Times" charset="0"/>
            </a:endParaRPr>
          </a:p>
          <a:p>
            <a:pPr>
              <a:buFont typeface="Times" charset="0"/>
              <a:buNone/>
            </a:pPr>
            <a:r>
              <a:rPr lang="en-US" sz="2800" dirty="0">
                <a:solidFill>
                  <a:srgbClr val="F9FF04"/>
                </a:solidFill>
                <a:latin typeface="Times" charset="0"/>
              </a:rPr>
              <a:t>	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10</a:t>
            </a:r>
            <a:r>
              <a:rPr lang="ja-JP" altLang="en-US" sz="2800" dirty="0">
                <a:solidFill>
                  <a:srgbClr val="F9FF04"/>
                </a:solidFill>
                <a:latin typeface="Times" charset="0"/>
              </a:rPr>
              <a:t>’</a:t>
            </a:r>
            <a:r>
              <a:rPr lang="en-US" altLang="ja-JP" sz="2800" dirty="0">
                <a:solidFill>
                  <a:srgbClr val="F9FF04"/>
                </a:solidFill>
                <a:latin typeface="Times" charset="0"/>
              </a:rPr>
              <a:t>s of </a:t>
            </a:r>
            <a:r>
              <a:rPr lang="en-US" altLang="ja-JP" sz="2800" dirty="0" err="1">
                <a:solidFill>
                  <a:srgbClr val="F9FF04"/>
                </a:solidFill>
                <a:latin typeface="Times" charset="0"/>
              </a:rPr>
              <a:t>GeV</a:t>
            </a:r>
            <a:r>
              <a:rPr lang="en-US" altLang="ja-JP" sz="2800" dirty="0">
                <a:solidFill>
                  <a:srgbClr val="F9FF04"/>
                </a:solidFill>
                <a:latin typeface="Times" charset="0"/>
              </a:rPr>
              <a:t>.</a:t>
            </a:r>
          </a:p>
          <a:p>
            <a:pPr>
              <a:buFont typeface="Times" charset="0"/>
              <a:buAutoNum type="arabicPeriod" startAt="7"/>
            </a:pP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Highest energy electrons radiate wiggler-like radiation </a:t>
            </a:r>
          </a:p>
          <a:p>
            <a:pPr marL="0" indent="0"/>
            <a:r>
              <a:rPr lang="en-US" sz="2800" smtClean="0">
                <a:solidFill>
                  <a:srgbClr val="F9FF04"/>
                </a:solidFill>
                <a:latin typeface="Times" charset="0"/>
              </a:rPr>
              <a:t>     with </a:t>
            </a:r>
            <a:r>
              <a:rPr lang="en-US" sz="2800" dirty="0" smtClean="0">
                <a:solidFill>
                  <a:srgbClr val="F9FF04"/>
                </a:solidFill>
                <a:latin typeface="Times" charset="0"/>
              </a:rPr>
              <a:t>broad spectrum and beamed along the SBL.</a:t>
            </a:r>
          </a:p>
        </p:txBody>
      </p:sp>
    </p:spTree>
    <p:extLst>
      <p:ext uri="{BB962C8B-B14F-4D97-AF65-F5344CB8AC3E}">
        <p14:creationId xmlns:p14="http://schemas.microsoft.com/office/powerpoint/2010/main" val="189953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52400" y="107950"/>
            <a:ext cx="9099550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9FF04"/>
                </a:solidFill>
                <a:latin typeface="Times New Roman" charset="0"/>
              </a:rPr>
              <a:t>Optically Thin Synchrotron (OTS) Model of GRB</a:t>
            </a:r>
            <a:endParaRPr lang="en-US" sz="3200" dirty="0">
              <a:solidFill>
                <a:srgbClr val="F9FF04"/>
              </a:solidFill>
              <a:latin typeface="Times New Roman" charset="0"/>
            </a:endParaRPr>
          </a:p>
          <a:p>
            <a:pPr>
              <a:defRPr/>
            </a:pPr>
            <a:endParaRPr lang="en-US" sz="3200" dirty="0">
              <a:solidFill>
                <a:srgbClr val="F9FF04"/>
              </a:solidFill>
              <a:latin typeface="Times New Roman" charset="0"/>
            </a:endParaRPr>
          </a:p>
          <a:p>
            <a:pPr>
              <a:defRPr/>
            </a:pPr>
            <a:r>
              <a:rPr lang="en-US" sz="3200" dirty="0" err="1">
                <a:solidFill>
                  <a:srgbClr val="F9FF04"/>
                </a:solidFill>
                <a:latin typeface="Times New Roman" charset="0"/>
              </a:rPr>
              <a:t>E</a:t>
            </a:r>
            <a:r>
              <a:rPr lang="en-US" sz="3200" baseline="-25000" dirty="0" err="1">
                <a:solidFill>
                  <a:srgbClr val="F9FF04"/>
                </a:solidFill>
                <a:latin typeface="Times New Roman" charset="0"/>
              </a:rPr>
              <a:t>pk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~ </a:t>
            </a:r>
            <a:r>
              <a:rPr lang="en-US" sz="3200" dirty="0" err="1">
                <a:solidFill>
                  <a:srgbClr val="F9FF04"/>
                </a:solidFill>
                <a:latin typeface="Times New Roman" charset="0"/>
              </a:rPr>
              <a:t>p</a:t>
            </a:r>
            <a:r>
              <a:rPr lang="en-US" sz="3200" baseline="-25000" dirty="0" err="1">
                <a:solidFill>
                  <a:srgbClr val="F9FF04"/>
                </a:solidFill>
                <a:latin typeface="Times New Roman" charset="0"/>
              </a:rPr>
              <a:t>o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(</a:t>
            </a:r>
            <a:r>
              <a:rPr lang="en-US" sz="3200" dirty="0" err="1">
                <a:solidFill>
                  <a:srgbClr val="F9FF04"/>
                </a:solidFill>
                <a:latin typeface="Symbol" charset="0"/>
                <a:sym typeface="Symbol" charset="0"/>
              </a:rPr>
              <a:t>e</a:t>
            </a:r>
            <a:r>
              <a:rPr lang="en-US" sz="3200" baseline="-25000" dirty="0" err="1">
                <a:solidFill>
                  <a:srgbClr val="F9FF04"/>
                </a:solidFill>
                <a:latin typeface="Times New Roman" charset="0"/>
              </a:rPr>
              <a:t>pk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/m</a:t>
            </a:r>
            <a:r>
              <a:rPr lang="en-US" sz="3200" baseline="-25000" dirty="0">
                <a:solidFill>
                  <a:srgbClr val="F9FF04"/>
                </a:solidFill>
                <a:latin typeface="Times New Roman" charset="0"/>
              </a:rPr>
              <a:t>e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c</a:t>
            </a:r>
            <a:r>
              <a:rPr lang="en-US" sz="3200" baseline="30000" dirty="0">
                <a:solidFill>
                  <a:srgbClr val="F9FF04"/>
                </a:solidFill>
                <a:latin typeface="Times New Roman" charset="0"/>
              </a:rPr>
              <a:t>2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)</a:t>
            </a:r>
            <a:r>
              <a:rPr lang="en-US" sz="3200" baseline="30000" dirty="0">
                <a:solidFill>
                  <a:srgbClr val="F9FF04"/>
                </a:solidFill>
                <a:latin typeface="Times New Roman" charset="0"/>
              </a:rPr>
              <a:t>2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h</a:t>
            </a:r>
            <a:r>
              <a:rPr lang="en-US" sz="3200" dirty="0">
                <a:solidFill>
                  <a:srgbClr val="F9FF04"/>
                </a:solidFill>
                <a:latin typeface="Symbol" charset="0"/>
                <a:sym typeface="Symbol" charset="0"/>
              </a:rPr>
              <a:t>n</a:t>
            </a:r>
            <a:r>
              <a:rPr lang="en-US" sz="3200" baseline="-25000" dirty="0">
                <a:solidFill>
                  <a:srgbClr val="F9FF04"/>
                </a:solidFill>
                <a:latin typeface="Times New Roman" charset="0"/>
              </a:rPr>
              <a:t>e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/(1+z), where </a:t>
            </a:r>
            <a:r>
              <a:rPr lang="en-US" sz="3200" dirty="0">
                <a:solidFill>
                  <a:srgbClr val="F9FF04"/>
                </a:solidFill>
                <a:latin typeface="Symbol" charset="0"/>
                <a:sym typeface="Symbol" charset="0"/>
              </a:rPr>
              <a:t>n</a:t>
            </a:r>
            <a:r>
              <a:rPr lang="en-US" sz="3200" baseline="-25000" dirty="0">
                <a:solidFill>
                  <a:srgbClr val="F9FF04"/>
                </a:solidFill>
                <a:latin typeface="Times New Roman" charset="0"/>
              </a:rPr>
              <a:t>e 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= </a:t>
            </a:r>
            <a:r>
              <a:rPr lang="en-US" sz="3200" dirty="0" err="1">
                <a:solidFill>
                  <a:srgbClr val="F9FF04"/>
                </a:solidFill>
                <a:latin typeface="Times New Roman" charset="0"/>
              </a:rPr>
              <a:t>eB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/2</a:t>
            </a:r>
            <a:r>
              <a:rPr lang="en-US" sz="3200" dirty="0">
                <a:solidFill>
                  <a:srgbClr val="F9FF04"/>
                </a:solidFill>
                <a:latin typeface="Symbol" charset="0"/>
                <a:sym typeface="Symbol" charset="0"/>
              </a:rPr>
              <a:t>p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mc</a:t>
            </a:r>
          </a:p>
          <a:p>
            <a:pPr>
              <a:defRPr/>
            </a:pP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  </a:t>
            </a:r>
            <a:r>
              <a:rPr lang="en-US" sz="3200" dirty="0">
                <a:solidFill>
                  <a:srgbClr val="F9FF04"/>
                </a:solidFill>
                <a:latin typeface="Symbol" charset="0"/>
                <a:sym typeface="Symbol" charset="0"/>
              </a:rPr>
              <a:t>e</a:t>
            </a:r>
            <a:r>
              <a:rPr lang="en-US" sz="3200" baseline="-25000" dirty="0">
                <a:solidFill>
                  <a:srgbClr val="F9FF04"/>
                </a:solidFill>
                <a:latin typeface="Times New Roman" charset="0"/>
              </a:rPr>
              <a:t>pk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~p</a:t>
            </a:r>
            <a:r>
              <a:rPr lang="en-US" sz="3200" baseline="-25000" dirty="0">
                <a:solidFill>
                  <a:srgbClr val="F9FF04"/>
                </a:solidFill>
                <a:latin typeface="Times New Roman" charset="0"/>
              </a:rPr>
              <a:t>o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m</a:t>
            </a:r>
            <a:r>
              <a:rPr lang="en-US" sz="3200" baseline="-25000" dirty="0">
                <a:solidFill>
                  <a:srgbClr val="F9FF04"/>
                </a:solidFill>
                <a:latin typeface="Times New Roman" charset="0"/>
              </a:rPr>
              <a:t>i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c</a:t>
            </a:r>
            <a:r>
              <a:rPr lang="en-US" sz="3200" baseline="30000" dirty="0">
                <a:solidFill>
                  <a:srgbClr val="F9FF04"/>
                </a:solidFill>
                <a:latin typeface="Times New Roman" charset="0"/>
              </a:rPr>
              <a:t>2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f/2, f=ion fraction.</a:t>
            </a:r>
          </a:p>
          <a:p>
            <a:pPr>
              <a:defRPr/>
            </a:pP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 </a:t>
            </a:r>
          </a:p>
          <a:p>
            <a:pPr>
              <a:defRPr/>
            </a:pP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For example:</a:t>
            </a:r>
          </a:p>
          <a:p>
            <a:pPr>
              <a:defRPr/>
            </a:pP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If </a:t>
            </a:r>
            <a:r>
              <a:rPr lang="en-US" sz="3200" dirty="0">
                <a:solidFill>
                  <a:srgbClr val="F9FF04"/>
                </a:solidFill>
                <a:latin typeface="Symbol" charset="0"/>
                <a:sym typeface="Symbol" charset="0"/>
              </a:rPr>
              <a:t>G 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=2p</a:t>
            </a:r>
            <a:r>
              <a:rPr lang="en-US" sz="3200" baseline="-25000" dirty="0">
                <a:solidFill>
                  <a:srgbClr val="F9FF04"/>
                </a:solidFill>
                <a:latin typeface="Times New Roman" charset="0"/>
              </a:rPr>
              <a:t>o</a:t>
            </a:r>
            <a:r>
              <a:rPr lang="en-US" sz="3200" baseline="30000" dirty="0">
                <a:solidFill>
                  <a:srgbClr val="F9FF04"/>
                </a:solidFill>
                <a:latin typeface="Times New Roman" charset="0"/>
              </a:rPr>
              <a:t>2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= 450, f = 0.9, z = 1 and </a:t>
            </a:r>
          </a:p>
          <a:p>
            <a:pPr>
              <a:defRPr/>
            </a:pPr>
            <a:r>
              <a:rPr lang="en-US" sz="3200" dirty="0" err="1">
                <a:solidFill>
                  <a:srgbClr val="F9FF04"/>
                </a:solidFill>
                <a:latin typeface="Times New Roman" charset="0"/>
              </a:rPr>
              <a:t>E</a:t>
            </a:r>
            <a:r>
              <a:rPr lang="en-US" sz="3200" baseline="-25000" dirty="0" err="1">
                <a:solidFill>
                  <a:srgbClr val="F9FF04"/>
                </a:solidFill>
                <a:latin typeface="Times New Roman" charset="0"/>
              </a:rPr>
              <a:t>pk</a:t>
            </a:r>
            <a:r>
              <a:rPr lang="en-US" sz="3200" baseline="-25000" dirty="0">
                <a:solidFill>
                  <a:srgbClr val="F9FF04"/>
                </a:solidFill>
                <a:latin typeface="Times New Roman" charset="0"/>
              </a:rPr>
              <a:t> 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= 250 </a:t>
            </a:r>
            <a:r>
              <a:rPr lang="en-US" sz="3200" dirty="0" err="1">
                <a:solidFill>
                  <a:srgbClr val="F9FF04"/>
                </a:solidFill>
                <a:latin typeface="Times New Roman" charset="0"/>
              </a:rPr>
              <a:t>keV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 (</a:t>
            </a:r>
            <a:r>
              <a:rPr lang="en-US" sz="3200" i="1" dirty="0" err="1">
                <a:solidFill>
                  <a:srgbClr val="F9FF04"/>
                </a:solidFill>
                <a:latin typeface="Times New Roman" charset="0"/>
              </a:rPr>
              <a:t>Preece</a:t>
            </a:r>
            <a:r>
              <a:rPr lang="en-US" sz="3200" i="1" dirty="0">
                <a:solidFill>
                  <a:srgbClr val="F9FF04"/>
                </a:solidFill>
                <a:latin typeface="Times New Roman" charset="0"/>
              </a:rPr>
              <a:t> et al 2000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), we  obtain</a:t>
            </a:r>
          </a:p>
          <a:p>
            <a:pPr>
              <a:defRPr/>
            </a:pPr>
            <a:r>
              <a:rPr lang="en-US" sz="3200" u="sng" dirty="0">
                <a:solidFill>
                  <a:srgbClr val="F9FF04"/>
                </a:solidFill>
                <a:latin typeface="Times New Roman" charset="0"/>
              </a:rPr>
              <a:t>B (in the CM frame) ~2x10</a:t>
            </a:r>
            <a:r>
              <a:rPr lang="en-US" sz="3200" u="sng" baseline="30000" dirty="0">
                <a:solidFill>
                  <a:srgbClr val="F9FF04"/>
                </a:solidFill>
                <a:latin typeface="Times New Roman" charset="0"/>
              </a:rPr>
              <a:t>4 </a:t>
            </a:r>
            <a:r>
              <a:rPr lang="en-US" sz="3200" u="sng" dirty="0">
                <a:solidFill>
                  <a:srgbClr val="F9FF04"/>
                </a:solidFill>
                <a:latin typeface="Times New Roman" charset="0"/>
              </a:rPr>
              <a:t>G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.  </a:t>
            </a:r>
          </a:p>
          <a:p>
            <a:pPr>
              <a:defRPr/>
            </a:pP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Using B</a:t>
            </a:r>
            <a:r>
              <a:rPr lang="en-US" sz="3200" baseline="30000" dirty="0">
                <a:solidFill>
                  <a:srgbClr val="F9FF04"/>
                </a:solidFill>
                <a:latin typeface="Times New Roman" charset="0"/>
              </a:rPr>
              <a:t>2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/4</a:t>
            </a:r>
            <a:r>
              <a:rPr lang="en-US" sz="3200" dirty="0">
                <a:solidFill>
                  <a:srgbClr val="F9FF04"/>
                </a:solidFill>
                <a:latin typeface="Symbol" charset="0"/>
                <a:sym typeface="Symbol" charset="0"/>
              </a:rPr>
              <a:t>p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p</a:t>
            </a:r>
            <a:r>
              <a:rPr lang="en-US" sz="3200" baseline="-25000" dirty="0">
                <a:solidFill>
                  <a:srgbClr val="F9FF04"/>
                </a:solidFill>
                <a:latin typeface="Times New Roman" charset="0"/>
              </a:rPr>
              <a:t>o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nm</a:t>
            </a:r>
            <a:r>
              <a:rPr lang="en-US" sz="3200" baseline="-25000" dirty="0">
                <a:solidFill>
                  <a:srgbClr val="F9FF04"/>
                </a:solidFill>
                <a:latin typeface="Times New Roman" charset="0"/>
              </a:rPr>
              <a:t>i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c</a:t>
            </a:r>
            <a:r>
              <a:rPr lang="en-US" sz="3200" baseline="30000" dirty="0">
                <a:solidFill>
                  <a:srgbClr val="F9FF04"/>
                </a:solidFill>
                <a:latin typeface="Times New Roman" charset="0"/>
              </a:rPr>
              <a:t>2</a:t>
            </a: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~8%, we obtain ion (~electron)</a:t>
            </a:r>
          </a:p>
          <a:p>
            <a:pPr>
              <a:defRPr/>
            </a:pPr>
            <a:r>
              <a:rPr lang="en-US" sz="3200" dirty="0">
                <a:solidFill>
                  <a:srgbClr val="F9FF04"/>
                </a:solidFill>
                <a:latin typeface="Times New Roman" charset="0"/>
              </a:rPr>
              <a:t>density </a:t>
            </a:r>
            <a:r>
              <a:rPr lang="en-US" sz="3200" u="sng" dirty="0">
                <a:solidFill>
                  <a:srgbClr val="F9FF04"/>
                </a:solidFill>
                <a:latin typeface="Times New Roman" charset="0"/>
              </a:rPr>
              <a:t>n (in the CM frame) ~10</a:t>
            </a:r>
            <a:r>
              <a:rPr lang="en-US" sz="3200" baseline="30000" dirty="0">
                <a:solidFill>
                  <a:srgbClr val="F9FF04"/>
                </a:solidFill>
                <a:latin typeface="Times New Roman" charset="0"/>
              </a:rPr>
              <a:t>10</a:t>
            </a:r>
            <a:r>
              <a:rPr lang="en-US" sz="3200" u="sng" dirty="0">
                <a:solidFill>
                  <a:srgbClr val="F9FF04"/>
                </a:solidFill>
                <a:latin typeface="Times New Roman" charset="0"/>
              </a:rPr>
              <a:t>/cm</a:t>
            </a:r>
            <a:r>
              <a:rPr lang="en-US" sz="3200" baseline="30000" dirty="0">
                <a:solidFill>
                  <a:srgbClr val="F9FF04"/>
                </a:solidFill>
                <a:latin typeface="Times New Roman" charset="0"/>
              </a:rPr>
              <a:t>3</a:t>
            </a:r>
            <a:r>
              <a:rPr lang="en-US" dirty="0">
                <a:solidFill>
                  <a:srgbClr val="F9FF04"/>
                </a:solidFill>
                <a:latin typeface="Times New Roman" charset="0"/>
              </a:rPr>
              <a:t>. </a:t>
            </a:r>
          </a:p>
          <a:p>
            <a:pPr>
              <a:defRPr/>
            </a:pPr>
            <a:endParaRPr lang="en-US" dirty="0">
              <a:solidFill>
                <a:srgbClr val="F9FF04"/>
              </a:solidFill>
              <a:latin typeface="Times New Roman" charset="0"/>
            </a:endParaRPr>
          </a:p>
          <a:p>
            <a:pPr>
              <a:defRPr/>
            </a:pPr>
            <a:r>
              <a:rPr lang="en-US" sz="2800" i="1" dirty="0">
                <a:solidFill>
                  <a:srgbClr val="F9FF04"/>
                </a:solidFill>
                <a:latin typeface="Times New Roman" charset="0"/>
              </a:rPr>
              <a:t>These are ~consistent with current observational constraints.</a:t>
            </a:r>
          </a:p>
        </p:txBody>
      </p:sp>
    </p:spTree>
    <p:extLst>
      <p:ext uri="{BB962C8B-B14F-4D97-AF65-F5344CB8AC3E}">
        <p14:creationId xmlns:p14="http://schemas.microsoft.com/office/powerpoint/2010/main" val="3976101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601212"/>
            <a:ext cx="841423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>
                <a:solidFill>
                  <a:srgbClr val="FFFF1A"/>
                </a:solidFill>
              </a:rPr>
              <a:t>The highest energy particles oscillate with increasing </a:t>
            </a:r>
          </a:p>
          <a:p>
            <a:pPr algn="just"/>
            <a:r>
              <a:rPr lang="en-US" dirty="0" smtClean="0">
                <a:solidFill>
                  <a:srgbClr val="FFFF1A"/>
                </a:solidFill>
              </a:rPr>
              <a:t>period and decreasing amplitude along the shear boundary.</a:t>
            </a:r>
          </a:p>
          <a:p>
            <a:pPr algn="just"/>
            <a:endParaRPr lang="en-US" dirty="0">
              <a:solidFill>
                <a:srgbClr val="FFFF1A"/>
              </a:solidFill>
            </a:endParaRPr>
          </a:p>
          <a:p>
            <a:pPr algn="just"/>
            <a:r>
              <a:rPr lang="en-US" dirty="0" smtClean="0">
                <a:solidFill>
                  <a:srgbClr val="FFFF1A"/>
                </a:solidFill>
              </a:rPr>
              <a:t>They radiate wiggler-like radiation with highest intensity</a:t>
            </a:r>
          </a:p>
          <a:p>
            <a:pPr algn="just"/>
            <a:r>
              <a:rPr lang="en-US" dirty="0" smtClean="0">
                <a:solidFill>
                  <a:srgbClr val="FFFF1A"/>
                </a:solidFill>
              </a:rPr>
              <a:t>emitted at the turning points.  Radiation is broad beam along </a:t>
            </a:r>
          </a:p>
          <a:p>
            <a:pPr algn="just"/>
            <a:r>
              <a:rPr lang="en-US" dirty="0" smtClean="0">
                <a:solidFill>
                  <a:srgbClr val="FFFF1A"/>
                </a:solidFill>
              </a:rPr>
              <a:t>the flow direction.  The critical frequency is determined</a:t>
            </a:r>
          </a:p>
          <a:p>
            <a:pPr algn="just"/>
            <a:r>
              <a:rPr lang="en-US" dirty="0" smtClean="0">
                <a:solidFill>
                  <a:srgbClr val="FFFF1A"/>
                </a:solidFill>
              </a:rPr>
              <a:t>by the bounce period</a:t>
            </a:r>
            <a:endParaRPr lang="en-US" dirty="0">
              <a:solidFill>
                <a:srgbClr val="FFFF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12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"/>
            <a:ext cx="533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3619500"/>
            <a:ext cx="4064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8337550" y="4495800"/>
            <a:ext cx="881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F9FF04"/>
                </a:solidFill>
              </a:rPr>
              <a:t>5x10</a:t>
            </a:r>
            <a:r>
              <a:rPr lang="en-US" sz="2000" baseline="30000">
                <a:solidFill>
                  <a:srgbClr val="F9FF04"/>
                </a:solidFill>
              </a:rPr>
              <a:t>-3</a:t>
            </a:r>
            <a:endParaRPr lang="en-US"/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56531" y="3343275"/>
            <a:ext cx="4189067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9FF04"/>
                </a:solidFill>
                <a:latin typeface="Times" charset="0"/>
              </a:rPr>
              <a:t>Previous RMHD simulations</a:t>
            </a:r>
          </a:p>
          <a:p>
            <a:pPr algn="ctr">
              <a:defRPr/>
            </a:pPr>
            <a:r>
              <a:rPr lang="en-US" dirty="0">
                <a:solidFill>
                  <a:srgbClr val="F9FF04"/>
                </a:solidFill>
                <a:latin typeface="Times" charset="0"/>
              </a:rPr>
              <a:t>show B field amplification</a:t>
            </a:r>
          </a:p>
          <a:p>
            <a:pPr algn="ctr">
              <a:defRPr/>
            </a:pPr>
            <a:r>
              <a:rPr lang="en-US" dirty="0">
                <a:solidFill>
                  <a:srgbClr val="F9FF04"/>
                </a:solidFill>
                <a:latin typeface="Times" charset="0"/>
              </a:rPr>
              <a:t>from seed fields via </a:t>
            </a:r>
            <a:r>
              <a:rPr lang="en-US" dirty="0" smtClean="0">
                <a:solidFill>
                  <a:srgbClr val="F9FF04"/>
                </a:solidFill>
                <a:latin typeface="Times" charset="0"/>
              </a:rPr>
              <a:t>KHI</a:t>
            </a:r>
            <a:endParaRPr lang="en-US" dirty="0">
              <a:solidFill>
                <a:srgbClr val="F9FF04"/>
              </a:solidFill>
              <a:latin typeface="Times" charset="0"/>
            </a:endParaRPr>
          </a:p>
          <a:p>
            <a:pPr algn="ctr">
              <a:defRPr/>
            </a:pPr>
            <a:r>
              <a:rPr lang="en-US" dirty="0">
                <a:solidFill>
                  <a:srgbClr val="F9FF04"/>
                </a:solidFill>
                <a:latin typeface="Times" charset="0"/>
              </a:rPr>
              <a:t>turbulence only up to e</a:t>
            </a:r>
            <a:r>
              <a:rPr lang="en-US" baseline="-25000" dirty="0">
                <a:solidFill>
                  <a:srgbClr val="F9FF04"/>
                </a:solidFill>
                <a:latin typeface="Times" charset="0"/>
              </a:rPr>
              <a:t>B</a:t>
            </a:r>
            <a:r>
              <a:rPr lang="en-US" dirty="0">
                <a:solidFill>
                  <a:srgbClr val="F9FF04"/>
                </a:solidFill>
                <a:latin typeface="Times" charset="0"/>
              </a:rPr>
              <a:t>~5x10</a:t>
            </a:r>
            <a:r>
              <a:rPr lang="en-US" baseline="30000" dirty="0">
                <a:solidFill>
                  <a:srgbClr val="F9FF04"/>
                </a:solidFill>
                <a:latin typeface="Times" charset="0"/>
              </a:rPr>
              <a:t>-</a:t>
            </a:r>
            <a:r>
              <a:rPr lang="en-US" baseline="30000" dirty="0" smtClean="0">
                <a:solidFill>
                  <a:srgbClr val="F9FF04"/>
                </a:solidFill>
                <a:latin typeface="Times" charset="0"/>
              </a:rPr>
              <a:t>3</a:t>
            </a:r>
            <a:r>
              <a:rPr lang="en-US" dirty="0">
                <a:solidFill>
                  <a:srgbClr val="F9FF04"/>
                </a:solidFill>
                <a:latin typeface="Times" charset="0"/>
              </a:rPr>
              <a:t>,</a:t>
            </a:r>
          </a:p>
          <a:p>
            <a:pPr algn="ctr">
              <a:defRPr/>
            </a:pPr>
            <a:r>
              <a:rPr lang="en-US" dirty="0" smtClean="0">
                <a:solidFill>
                  <a:srgbClr val="F9FF04"/>
                </a:solidFill>
                <a:latin typeface="Times" charset="0"/>
                <a:ea typeface="ＭＳ 明朝" charset="0"/>
                <a:cs typeface="ＭＳ 明朝" charset="0"/>
              </a:rPr>
              <a:t>but </a:t>
            </a:r>
            <a:r>
              <a:rPr lang="en-US" dirty="0">
                <a:solidFill>
                  <a:srgbClr val="F9FF04"/>
                </a:solidFill>
                <a:latin typeface="Times" charset="0"/>
                <a:ea typeface="ＭＳ 明朝" charset="0"/>
                <a:cs typeface="ＭＳ 明朝" charset="0"/>
              </a:rPr>
              <a:t>no </a:t>
            </a:r>
            <a:r>
              <a:rPr lang="en-US" dirty="0" smtClean="0">
                <a:solidFill>
                  <a:srgbClr val="F9FF04"/>
                </a:solidFill>
                <a:latin typeface="Times" charset="0"/>
                <a:ea typeface="ＭＳ 明朝" charset="0"/>
                <a:cs typeface="ＭＳ 明朝" charset="0"/>
              </a:rPr>
              <a:t>long-living</a:t>
            </a:r>
          </a:p>
          <a:p>
            <a:pPr algn="ctr">
              <a:defRPr/>
            </a:pPr>
            <a:r>
              <a:rPr lang="en-US" dirty="0" smtClean="0">
                <a:solidFill>
                  <a:srgbClr val="F9FF04"/>
                </a:solidFill>
                <a:latin typeface="Times" charset="0"/>
                <a:ea typeface="ＭＳ 明朝" charset="0"/>
                <a:cs typeface="ＭＳ 明朝" charset="0"/>
              </a:rPr>
              <a:t>Macroscopic ordered  </a:t>
            </a:r>
            <a:r>
              <a:rPr lang="en-US" dirty="0">
                <a:solidFill>
                  <a:srgbClr val="F9FF04"/>
                </a:solidFill>
                <a:latin typeface="Times" charset="0"/>
                <a:ea typeface="ＭＳ 明朝" charset="0"/>
                <a:cs typeface="ＭＳ 明朝" charset="0"/>
              </a:rPr>
              <a:t>fields.</a:t>
            </a:r>
          </a:p>
          <a:p>
            <a:pPr algn="ctr">
              <a:defRPr/>
            </a:pPr>
            <a:r>
              <a:rPr lang="en-US" dirty="0" smtClean="0">
                <a:solidFill>
                  <a:srgbClr val="F9FF04"/>
                </a:solidFill>
                <a:latin typeface="Times" charset="0"/>
              </a:rPr>
              <a:t>Shear Flow Free Energy is </a:t>
            </a:r>
          </a:p>
          <a:p>
            <a:pPr algn="ctr">
              <a:defRPr/>
            </a:pPr>
            <a:r>
              <a:rPr lang="en-US" dirty="0" smtClean="0">
                <a:solidFill>
                  <a:srgbClr val="F9FF04"/>
                </a:solidFill>
                <a:latin typeface="Times" charset="0"/>
              </a:rPr>
              <a:t>dissipated by turbulence</a:t>
            </a:r>
          </a:p>
          <a:p>
            <a:pPr algn="ctr">
              <a:defRPr/>
            </a:pPr>
            <a:r>
              <a:rPr lang="en-US" dirty="0" smtClean="0">
                <a:solidFill>
                  <a:srgbClr val="F9FF04"/>
                </a:solidFill>
                <a:latin typeface="Times" charset="0"/>
              </a:rPr>
              <a:t> &amp; </a:t>
            </a:r>
            <a:r>
              <a:rPr lang="en-US" dirty="0" err="1" smtClean="0">
                <a:solidFill>
                  <a:srgbClr val="F9FF04"/>
                </a:solidFill>
                <a:latin typeface="Times" charset="0"/>
              </a:rPr>
              <a:t>thermalization</a:t>
            </a:r>
            <a:endParaRPr lang="en-US" dirty="0">
              <a:latin typeface="Times" charset="0"/>
            </a:endParaRPr>
          </a:p>
        </p:txBody>
      </p:sp>
      <p:pic>
        <p:nvPicPr>
          <p:cNvPr id="2" name="Picture 1" descr="khi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3870291" cy="304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0" y="4343400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82296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>
                <a:solidFill>
                  <a:srgbClr val="F9FF04"/>
                </a:solidFill>
                <a:latin typeface="Times" charset="0"/>
                <a:ea typeface="ＭＳ 明朝" charset="0"/>
                <a:cs typeface="ＭＳ 明朝" charset="0"/>
              </a:rPr>
              <a:t>.  </a:t>
            </a: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3568700" y="2971800"/>
            <a:ext cx="4648200" cy="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3556000" y="6248400"/>
            <a:ext cx="4648200" cy="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 flipH="1" flipV="1">
            <a:off x="1612900" y="1219200"/>
            <a:ext cx="1981200" cy="175260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 flipH="1" flipV="1">
            <a:off x="1600200" y="4495800"/>
            <a:ext cx="1981200" cy="175260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 flipV="1">
            <a:off x="1600200" y="1219200"/>
            <a:ext cx="0" cy="327660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581400" y="2971800"/>
            <a:ext cx="0" cy="327660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>
            <a:off x="3581400" y="3810000"/>
            <a:ext cx="4572000" cy="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3581400" y="5334000"/>
            <a:ext cx="4572000" cy="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8153400" y="2971800"/>
            <a:ext cx="0" cy="327660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>
            <a:off x="1600200" y="1219200"/>
            <a:ext cx="4648200" cy="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>
            <a:off x="6235700" y="1219200"/>
            <a:ext cx="1905000" cy="175260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 flipH="1" flipV="1">
            <a:off x="1600200" y="2133600"/>
            <a:ext cx="1981200" cy="167640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1600200" y="3581400"/>
            <a:ext cx="1981200" cy="1752600"/>
          </a:xfrm>
          <a:prstGeom prst="lin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000" name="Line 16"/>
          <p:cNvSpPr>
            <a:spLocks noChangeShapeType="1"/>
          </p:cNvSpPr>
          <p:nvPr/>
        </p:nvSpPr>
        <p:spPr bwMode="auto">
          <a:xfrm>
            <a:off x="4648200" y="4572000"/>
            <a:ext cx="1371600" cy="0"/>
          </a:xfrm>
          <a:prstGeom prst="line">
            <a:avLst/>
          </a:prstGeom>
          <a:noFill/>
          <a:ln w="76200" cmpd="tri">
            <a:solidFill>
              <a:srgbClr val="F9FF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 flipH="1">
            <a:off x="4648200" y="3429000"/>
            <a:ext cx="1295400" cy="0"/>
          </a:xfrm>
          <a:prstGeom prst="line">
            <a:avLst/>
          </a:prstGeom>
          <a:noFill/>
          <a:ln w="76200" cmpd="tri">
            <a:solidFill>
              <a:srgbClr val="F9FF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>
            <a:off x="4648200" y="5638800"/>
            <a:ext cx="1295400" cy="0"/>
          </a:xfrm>
          <a:prstGeom prst="line">
            <a:avLst/>
          </a:prstGeom>
          <a:noFill/>
          <a:ln w="76200" cmpd="tri">
            <a:solidFill>
              <a:srgbClr val="F9FF0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003" name="Oval 19"/>
          <p:cNvSpPr>
            <a:spLocks noChangeArrowheads="1"/>
          </p:cNvSpPr>
          <p:nvPr/>
        </p:nvSpPr>
        <p:spPr bwMode="auto">
          <a:xfrm>
            <a:off x="2362200" y="3429000"/>
            <a:ext cx="381000" cy="533400"/>
          </a:xfrm>
          <a:prstGeom prst="ellips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004" name="Oval 20"/>
          <p:cNvSpPr>
            <a:spLocks noChangeArrowheads="1"/>
          </p:cNvSpPr>
          <p:nvPr/>
        </p:nvSpPr>
        <p:spPr bwMode="auto">
          <a:xfrm>
            <a:off x="2362200" y="2209800"/>
            <a:ext cx="381000" cy="609600"/>
          </a:xfrm>
          <a:prstGeom prst="ellips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005" name="Oval 21"/>
          <p:cNvSpPr>
            <a:spLocks noChangeArrowheads="1"/>
          </p:cNvSpPr>
          <p:nvPr/>
        </p:nvSpPr>
        <p:spPr bwMode="auto">
          <a:xfrm>
            <a:off x="2362200" y="4572000"/>
            <a:ext cx="381000" cy="609600"/>
          </a:xfrm>
          <a:prstGeom prst="ellipse">
            <a:avLst/>
          </a:prstGeom>
          <a:noFill/>
          <a:ln w="38100">
            <a:solidFill>
              <a:srgbClr val="F9FF0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2336800" y="3392488"/>
            <a:ext cx="4556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9FF04"/>
                </a:solidFill>
              </a:rPr>
              <a:t>X</a:t>
            </a:r>
            <a:endParaRPr lang="en-US"/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2514600" y="2438400"/>
            <a:ext cx="76200" cy="152400"/>
          </a:xfrm>
          <a:prstGeom prst="ellipse">
            <a:avLst/>
          </a:prstGeom>
          <a:solidFill>
            <a:srgbClr val="F9FF0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008" name="Oval 24"/>
          <p:cNvSpPr>
            <a:spLocks noChangeArrowheads="1"/>
          </p:cNvSpPr>
          <p:nvPr/>
        </p:nvSpPr>
        <p:spPr bwMode="auto">
          <a:xfrm>
            <a:off x="2514600" y="4800600"/>
            <a:ext cx="76200" cy="152400"/>
          </a:xfrm>
          <a:prstGeom prst="ellipse">
            <a:avLst/>
          </a:prstGeom>
          <a:solidFill>
            <a:srgbClr val="F9FF04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2009" name="Text Box 25"/>
          <p:cNvSpPr txBox="1">
            <a:spLocks noChangeArrowheads="1"/>
          </p:cNvSpPr>
          <p:nvPr/>
        </p:nvSpPr>
        <p:spPr bwMode="auto">
          <a:xfrm>
            <a:off x="2667000" y="1371600"/>
            <a:ext cx="42719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F9FF04"/>
                </a:solidFill>
              </a:rPr>
              <a:t>B</a:t>
            </a:r>
            <a:r>
              <a:rPr lang="en-US" baseline="-25000" dirty="0" smtClean="0">
                <a:solidFill>
                  <a:srgbClr val="F9FF04"/>
                </a:solidFill>
              </a:rPr>
              <a:t>o</a:t>
            </a:r>
            <a:r>
              <a:rPr lang="en-US" dirty="0" smtClean="0">
                <a:solidFill>
                  <a:srgbClr val="F9FF04"/>
                </a:solidFill>
              </a:rPr>
              <a:t>=</a:t>
            </a:r>
            <a:r>
              <a:rPr lang="en-US" dirty="0">
                <a:solidFill>
                  <a:srgbClr val="F9FF04"/>
                </a:solidFill>
              </a:rPr>
              <a:t>0  </a:t>
            </a:r>
            <a:r>
              <a:rPr lang="en-US" dirty="0" err="1">
                <a:solidFill>
                  <a:srgbClr val="F9FF04"/>
                </a:solidFill>
              </a:rPr>
              <a:t>kT</a:t>
            </a:r>
            <a:r>
              <a:rPr lang="en-US" dirty="0">
                <a:solidFill>
                  <a:srgbClr val="F9FF04"/>
                </a:solidFill>
              </a:rPr>
              <a:t>=2.5 </a:t>
            </a:r>
            <a:r>
              <a:rPr lang="en-US" dirty="0" err="1">
                <a:solidFill>
                  <a:srgbClr val="F9FF04"/>
                </a:solidFill>
              </a:rPr>
              <a:t>keV</a:t>
            </a:r>
            <a:r>
              <a:rPr lang="en-US" dirty="0">
                <a:solidFill>
                  <a:srgbClr val="F9FF04"/>
                </a:solidFill>
              </a:rPr>
              <a:t>  n=1</a:t>
            </a:r>
          </a:p>
          <a:p>
            <a:pPr>
              <a:defRPr/>
            </a:pPr>
            <a:r>
              <a:rPr lang="en-US" dirty="0">
                <a:solidFill>
                  <a:srgbClr val="F9FF04"/>
                </a:solidFill>
              </a:rPr>
              <a:t>	m</a:t>
            </a:r>
            <a:r>
              <a:rPr lang="en-US" baseline="-25000" dirty="0">
                <a:solidFill>
                  <a:srgbClr val="F9FF04"/>
                </a:solidFill>
              </a:rPr>
              <a:t>i</a:t>
            </a:r>
            <a:r>
              <a:rPr lang="en-US" dirty="0">
                <a:solidFill>
                  <a:srgbClr val="F9FF04"/>
                </a:solidFill>
              </a:rPr>
              <a:t>/m</a:t>
            </a:r>
            <a:r>
              <a:rPr lang="en-US" baseline="-25000" dirty="0">
                <a:solidFill>
                  <a:srgbClr val="F9FF04"/>
                </a:solidFill>
              </a:rPr>
              <a:t>e</a:t>
            </a:r>
            <a:r>
              <a:rPr lang="en-US" dirty="0">
                <a:solidFill>
                  <a:srgbClr val="F9FF04"/>
                </a:solidFill>
              </a:rPr>
              <a:t>=1,  1836,  </a:t>
            </a:r>
            <a:r>
              <a:rPr lang="en-US" dirty="0" err="1">
                <a:solidFill>
                  <a:srgbClr val="F9FF04"/>
                </a:solidFill>
              </a:rPr>
              <a:t>p</a:t>
            </a:r>
            <a:r>
              <a:rPr lang="en-US" baseline="-25000" dirty="0" err="1">
                <a:solidFill>
                  <a:srgbClr val="F9FF04"/>
                </a:solidFill>
              </a:rPr>
              <a:t>o</a:t>
            </a:r>
            <a:r>
              <a:rPr lang="en-US" dirty="0">
                <a:solidFill>
                  <a:srgbClr val="F9FF04"/>
                </a:solidFill>
              </a:rPr>
              <a:t>=15</a:t>
            </a:r>
          </a:p>
          <a:p>
            <a:pPr>
              <a:defRPr/>
            </a:pPr>
            <a:r>
              <a:rPr lang="en-US" dirty="0">
                <a:solidFill>
                  <a:srgbClr val="F9FF04"/>
                </a:solidFill>
              </a:rPr>
              <a:t>	       20-40 particles/cell</a:t>
            </a:r>
            <a:r>
              <a:rPr lang="en-US" dirty="0"/>
              <a:t> </a:t>
            </a:r>
          </a:p>
        </p:txBody>
      </p:sp>
      <p:sp>
        <p:nvSpPr>
          <p:cNvPr id="42010" name="Text Box 26"/>
          <p:cNvSpPr txBox="1">
            <a:spLocks noChangeArrowheads="1"/>
          </p:cNvSpPr>
          <p:nvPr/>
        </p:nvSpPr>
        <p:spPr bwMode="auto">
          <a:xfrm>
            <a:off x="6281738" y="3200400"/>
            <a:ext cx="10255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9FF04"/>
                </a:solidFill>
              </a:rPr>
              <a:t>p</a:t>
            </a:r>
            <a:r>
              <a:rPr lang="en-US" baseline="-25000" dirty="0" err="1">
                <a:solidFill>
                  <a:srgbClr val="F9FF04"/>
                </a:solidFill>
              </a:rPr>
              <a:t>x</a:t>
            </a:r>
            <a:r>
              <a:rPr lang="en-US" dirty="0">
                <a:solidFill>
                  <a:srgbClr val="F9FF04"/>
                </a:solidFill>
              </a:rPr>
              <a:t>=-</a:t>
            </a:r>
            <a:r>
              <a:rPr lang="en-US" dirty="0" err="1">
                <a:solidFill>
                  <a:srgbClr val="F9FF04"/>
                </a:solidFill>
              </a:rPr>
              <a:t>p</a:t>
            </a:r>
            <a:r>
              <a:rPr lang="en-US" baseline="-25000" dirty="0" err="1">
                <a:solidFill>
                  <a:srgbClr val="F9FF04"/>
                </a:solidFill>
              </a:rPr>
              <a:t>o</a:t>
            </a:r>
            <a:endParaRPr lang="en-US" baseline="-25000" dirty="0">
              <a:solidFill>
                <a:srgbClr val="F9FF04"/>
              </a:solidFill>
            </a:endParaRPr>
          </a:p>
        </p:txBody>
      </p:sp>
      <p:sp>
        <p:nvSpPr>
          <p:cNvPr id="42011" name="Text Box 27"/>
          <p:cNvSpPr txBox="1">
            <a:spLocks noChangeArrowheads="1"/>
          </p:cNvSpPr>
          <p:nvPr/>
        </p:nvSpPr>
        <p:spPr bwMode="auto">
          <a:xfrm>
            <a:off x="6291263" y="4343400"/>
            <a:ext cx="1103312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9FF04"/>
                </a:solidFill>
              </a:rPr>
              <a:t>p</a:t>
            </a:r>
            <a:r>
              <a:rPr lang="en-US" baseline="-25000" dirty="0" err="1">
                <a:solidFill>
                  <a:srgbClr val="F9FF04"/>
                </a:solidFill>
              </a:rPr>
              <a:t>x</a:t>
            </a:r>
            <a:r>
              <a:rPr lang="en-US" dirty="0">
                <a:solidFill>
                  <a:srgbClr val="F9FF04"/>
                </a:solidFill>
              </a:rPr>
              <a:t>=+</a:t>
            </a:r>
            <a:r>
              <a:rPr lang="en-US" dirty="0" err="1">
                <a:solidFill>
                  <a:srgbClr val="F9FF04"/>
                </a:solidFill>
              </a:rPr>
              <a:t>p</a:t>
            </a:r>
            <a:r>
              <a:rPr lang="en-US" baseline="-25000" dirty="0" err="1">
                <a:solidFill>
                  <a:srgbClr val="F9FF04"/>
                </a:solidFill>
              </a:rPr>
              <a:t>o</a:t>
            </a:r>
            <a:endParaRPr lang="en-US" baseline="-25000" dirty="0">
              <a:solidFill>
                <a:srgbClr val="F9FF04"/>
              </a:solidFill>
            </a:endParaRPr>
          </a:p>
        </p:txBody>
      </p:sp>
      <p:sp>
        <p:nvSpPr>
          <p:cNvPr id="42012" name="Text Box 28"/>
          <p:cNvSpPr txBox="1">
            <a:spLocks noChangeArrowheads="1"/>
          </p:cNvSpPr>
          <p:nvPr/>
        </p:nvSpPr>
        <p:spPr bwMode="auto">
          <a:xfrm>
            <a:off x="6248400" y="5410200"/>
            <a:ext cx="11112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9FF04"/>
                </a:solidFill>
              </a:rPr>
              <a:t>p</a:t>
            </a:r>
            <a:r>
              <a:rPr lang="en-US" baseline="-25000" dirty="0" err="1">
                <a:solidFill>
                  <a:srgbClr val="F9FF04"/>
                </a:solidFill>
              </a:rPr>
              <a:t>x</a:t>
            </a:r>
            <a:r>
              <a:rPr lang="en-US" dirty="0">
                <a:solidFill>
                  <a:srgbClr val="F9FF04"/>
                </a:solidFill>
              </a:rPr>
              <a:t>= -</a:t>
            </a:r>
            <a:r>
              <a:rPr lang="en-US" dirty="0" err="1">
                <a:solidFill>
                  <a:srgbClr val="F9FF04"/>
                </a:solidFill>
              </a:rPr>
              <a:t>p</a:t>
            </a:r>
            <a:r>
              <a:rPr lang="en-US" baseline="-25000" dirty="0" err="1">
                <a:solidFill>
                  <a:srgbClr val="F9FF04"/>
                </a:solidFill>
              </a:rPr>
              <a:t>o</a:t>
            </a:r>
            <a:endParaRPr lang="en-US" baseline="-25000" dirty="0">
              <a:solidFill>
                <a:srgbClr val="F9FF04"/>
              </a:solidFill>
            </a:endParaRPr>
          </a:p>
        </p:txBody>
      </p:sp>
      <p:sp>
        <p:nvSpPr>
          <p:cNvPr id="42013" name="Text Box 29"/>
          <p:cNvSpPr txBox="1">
            <a:spLocks noChangeArrowheads="1"/>
          </p:cNvSpPr>
          <p:nvPr/>
        </p:nvSpPr>
        <p:spPr bwMode="auto">
          <a:xfrm>
            <a:off x="8102600" y="5867400"/>
            <a:ext cx="89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x</a:t>
            </a:r>
            <a:r>
              <a:rPr lang="en-US">
                <a:solidFill>
                  <a:srgbClr val="F9FF04"/>
                </a:solidFill>
                <a:latin typeface="Symbol" charset="0"/>
              </a:rPr>
              <a:t>w</a:t>
            </a:r>
            <a:r>
              <a:rPr lang="en-US" baseline="-25000">
                <a:solidFill>
                  <a:srgbClr val="F9FF04"/>
                </a:solidFill>
              </a:rPr>
              <a:t>e</a:t>
            </a:r>
            <a:r>
              <a:rPr lang="en-US">
                <a:solidFill>
                  <a:srgbClr val="F9FF04"/>
                </a:solidFill>
              </a:rPr>
              <a:t>/c</a:t>
            </a:r>
          </a:p>
        </p:txBody>
      </p:sp>
      <p:sp>
        <p:nvSpPr>
          <p:cNvPr id="42014" name="Text Box 30"/>
          <p:cNvSpPr txBox="1">
            <a:spLocks noChangeArrowheads="1"/>
          </p:cNvSpPr>
          <p:nvPr/>
        </p:nvSpPr>
        <p:spPr bwMode="auto">
          <a:xfrm>
            <a:off x="3413125" y="2514600"/>
            <a:ext cx="89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y</a:t>
            </a:r>
            <a:r>
              <a:rPr lang="en-US">
                <a:solidFill>
                  <a:srgbClr val="F9FF04"/>
                </a:solidFill>
                <a:latin typeface="Symbol" charset="0"/>
              </a:rPr>
              <a:t>w</a:t>
            </a:r>
            <a:r>
              <a:rPr lang="en-US" baseline="-25000">
                <a:solidFill>
                  <a:srgbClr val="F9FF04"/>
                </a:solidFill>
              </a:rPr>
              <a:t>e</a:t>
            </a:r>
            <a:r>
              <a:rPr lang="en-US">
                <a:solidFill>
                  <a:srgbClr val="F9FF04"/>
                </a:solidFill>
              </a:rPr>
              <a:t>/c</a:t>
            </a:r>
            <a:endParaRPr lang="en-US"/>
          </a:p>
        </p:txBody>
      </p:sp>
      <p:sp>
        <p:nvSpPr>
          <p:cNvPr id="42015" name="Text Box 31"/>
          <p:cNvSpPr txBox="1">
            <a:spLocks noChangeArrowheads="1"/>
          </p:cNvSpPr>
          <p:nvPr/>
        </p:nvSpPr>
        <p:spPr bwMode="auto">
          <a:xfrm>
            <a:off x="3276600" y="6248400"/>
            <a:ext cx="89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z</a:t>
            </a:r>
            <a:r>
              <a:rPr lang="en-US">
                <a:solidFill>
                  <a:srgbClr val="F9FF04"/>
                </a:solidFill>
                <a:latin typeface="Symbol" charset="0"/>
              </a:rPr>
              <a:t>w</a:t>
            </a:r>
            <a:r>
              <a:rPr lang="en-US" baseline="-25000">
                <a:solidFill>
                  <a:srgbClr val="F9FF04"/>
                </a:solidFill>
              </a:rPr>
              <a:t>e</a:t>
            </a:r>
            <a:r>
              <a:rPr lang="en-US">
                <a:solidFill>
                  <a:srgbClr val="F9FF04"/>
                </a:solidFill>
              </a:rPr>
              <a:t>/c</a:t>
            </a:r>
            <a:endParaRPr lang="en-US"/>
          </a:p>
        </p:txBody>
      </p:sp>
      <p:sp>
        <p:nvSpPr>
          <p:cNvPr id="42016" name="Text Box 32"/>
          <p:cNvSpPr txBox="1">
            <a:spLocks noChangeArrowheads="1"/>
          </p:cNvSpPr>
          <p:nvPr/>
        </p:nvSpPr>
        <p:spPr bwMode="auto">
          <a:xfrm>
            <a:off x="8112125" y="2590800"/>
            <a:ext cx="1031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2048-</a:t>
            </a:r>
          </a:p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12288</a:t>
            </a:r>
            <a:endParaRPr lang="en-US"/>
          </a:p>
        </p:txBody>
      </p:sp>
      <p:sp>
        <p:nvSpPr>
          <p:cNvPr id="42017" name="Text Box 33"/>
          <p:cNvSpPr txBox="1">
            <a:spLocks noChangeArrowheads="1"/>
          </p:cNvSpPr>
          <p:nvPr/>
        </p:nvSpPr>
        <p:spPr bwMode="auto">
          <a:xfrm>
            <a:off x="8213725" y="4764088"/>
            <a:ext cx="692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512</a:t>
            </a:r>
          </a:p>
        </p:txBody>
      </p:sp>
      <p:sp>
        <p:nvSpPr>
          <p:cNvPr id="42018" name="Text Box 34"/>
          <p:cNvSpPr txBox="1">
            <a:spLocks noChangeArrowheads="1"/>
          </p:cNvSpPr>
          <p:nvPr/>
        </p:nvSpPr>
        <p:spPr bwMode="auto">
          <a:xfrm>
            <a:off x="8137525" y="3697288"/>
            <a:ext cx="862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1536</a:t>
            </a:r>
            <a:endParaRPr lang="en-US"/>
          </a:p>
        </p:txBody>
      </p:sp>
      <p:sp>
        <p:nvSpPr>
          <p:cNvPr id="42019" name="Text Box 35"/>
          <p:cNvSpPr txBox="1">
            <a:spLocks noChangeArrowheads="1"/>
          </p:cNvSpPr>
          <p:nvPr/>
        </p:nvSpPr>
        <p:spPr bwMode="auto">
          <a:xfrm>
            <a:off x="1295400" y="43434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0</a:t>
            </a:r>
          </a:p>
        </p:txBody>
      </p:sp>
      <p:sp>
        <p:nvSpPr>
          <p:cNvPr id="42020" name="Text Box 36"/>
          <p:cNvSpPr txBox="1">
            <a:spLocks noChangeArrowheads="1"/>
          </p:cNvSpPr>
          <p:nvPr/>
        </p:nvSpPr>
        <p:spPr bwMode="auto">
          <a:xfrm>
            <a:off x="2667000" y="6019800"/>
            <a:ext cx="862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1024</a:t>
            </a:r>
            <a:endParaRPr lang="en-US"/>
          </a:p>
        </p:txBody>
      </p:sp>
      <p:sp>
        <p:nvSpPr>
          <p:cNvPr id="42021" name="Text Box 37"/>
          <p:cNvSpPr txBox="1">
            <a:spLocks noChangeArrowheads="1"/>
          </p:cNvSpPr>
          <p:nvPr/>
        </p:nvSpPr>
        <p:spPr bwMode="auto">
          <a:xfrm>
            <a:off x="7620000" y="6172200"/>
            <a:ext cx="862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1024</a:t>
            </a:r>
            <a:endParaRPr lang="en-US"/>
          </a:p>
        </p:txBody>
      </p:sp>
      <p:sp>
        <p:nvSpPr>
          <p:cNvPr id="42022" name="Text Box 38"/>
          <p:cNvSpPr txBox="1">
            <a:spLocks noChangeArrowheads="1"/>
          </p:cNvSpPr>
          <p:nvPr/>
        </p:nvSpPr>
        <p:spPr bwMode="auto">
          <a:xfrm>
            <a:off x="4572000" y="6248400"/>
            <a:ext cx="3046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Momentum-plane (P)</a:t>
            </a:r>
            <a:endParaRPr lang="en-US"/>
          </a:p>
        </p:txBody>
      </p:sp>
      <p:sp>
        <p:nvSpPr>
          <p:cNvPr id="42023" name="Text Box 39"/>
          <p:cNvSpPr txBox="1">
            <a:spLocks noChangeArrowheads="1"/>
          </p:cNvSpPr>
          <p:nvPr/>
        </p:nvSpPr>
        <p:spPr bwMode="auto">
          <a:xfrm>
            <a:off x="1143000" y="5273675"/>
            <a:ext cx="1708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Transverse</a:t>
            </a:r>
          </a:p>
          <a:p>
            <a:pPr>
              <a:defRPr/>
            </a:pPr>
            <a:r>
              <a:rPr lang="en-US">
                <a:solidFill>
                  <a:srgbClr val="F9FF04"/>
                </a:solidFill>
              </a:rPr>
              <a:t>  plane (T)</a:t>
            </a:r>
            <a:endParaRPr lang="en-US"/>
          </a:p>
        </p:txBody>
      </p:sp>
      <p:sp>
        <p:nvSpPr>
          <p:cNvPr id="42024" name="Text Box 40"/>
          <p:cNvSpPr txBox="1">
            <a:spLocks noChangeArrowheads="1"/>
          </p:cNvSpPr>
          <p:nvPr/>
        </p:nvSpPr>
        <p:spPr bwMode="auto">
          <a:xfrm>
            <a:off x="523875" y="192088"/>
            <a:ext cx="808672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9FF04"/>
                </a:solidFill>
              </a:rPr>
              <a:t>PIC simulations of relativistic shear flows are performed in</a:t>
            </a:r>
          </a:p>
          <a:p>
            <a:pPr algn="ctr">
              <a:defRPr/>
            </a:pPr>
            <a:r>
              <a:rPr lang="en-US" dirty="0">
                <a:solidFill>
                  <a:srgbClr val="F9FF04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Center of Momentum (CM) frame </a:t>
            </a:r>
            <a:r>
              <a:rPr lang="en-US" dirty="0">
                <a:solidFill>
                  <a:srgbClr val="F9FF04"/>
                </a:solidFill>
              </a:rPr>
              <a:t>so that </a:t>
            </a:r>
            <a:r>
              <a:rPr lang="en-US" dirty="0">
                <a:solidFill>
                  <a:srgbClr val="F9FF04"/>
                </a:solidFill>
                <a:latin typeface="Symbol" charset="2"/>
                <a:cs typeface="Symbol" charset="2"/>
              </a:rPr>
              <a:t>G </a:t>
            </a:r>
            <a:r>
              <a:rPr lang="en-US" dirty="0">
                <a:solidFill>
                  <a:srgbClr val="F9FF04"/>
                </a:solidFill>
              </a:rPr>
              <a:t>= 2p</a:t>
            </a:r>
            <a:r>
              <a:rPr lang="en-US" baseline="-25000" dirty="0">
                <a:solidFill>
                  <a:srgbClr val="F9FF04"/>
                </a:solidFill>
              </a:rPr>
              <a:t>o</a:t>
            </a:r>
            <a:r>
              <a:rPr lang="en-US" baseline="30000" dirty="0">
                <a:solidFill>
                  <a:srgbClr val="F9FF04"/>
                </a:solidFill>
              </a:rPr>
              <a:t>2</a:t>
            </a:r>
            <a:r>
              <a:rPr lang="en-US" dirty="0">
                <a:solidFill>
                  <a:srgbClr val="F9FF04"/>
                </a:solidFill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762000" y="1416050"/>
            <a:ext cx="184150" cy="649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  <a:p>
            <a:pPr>
              <a:defRPr/>
            </a:pPr>
            <a:endParaRPr lang="en-US" sz="2800">
              <a:solidFill>
                <a:srgbClr val="FFFF1A"/>
              </a:solidFill>
            </a:endParaRP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685800" y="685800"/>
            <a:ext cx="7853989" cy="526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srgbClr val="FFFF1A"/>
                </a:solidFill>
              </a:rPr>
              <a:t> We studied 4 Types of Relativistic Shear Flows:</a:t>
            </a:r>
          </a:p>
          <a:p>
            <a:pPr>
              <a:defRPr/>
            </a:pPr>
            <a:endParaRPr lang="en-US" sz="2800" dirty="0" smtClean="0">
              <a:solidFill>
                <a:srgbClr val="FFFF1A"/>
              </a:solidFill>
            </a:endParaRPr>
          </a:p>
          <a:p>
            <a:pPr>
              <a:buFont typeface="Times" charset="0"/>
              <a:buAutoNum type="arabicPeriod"/>
              <a:defRPr/>
            </a:pPr>
            <a:r>
              <a:rPr lang="en-US" sz="2800" dirty="0" smtClean="0">
                <a:solidFill>
                  <a:srgbClr val="FFFF1A"/>
                </a:solidFill>
              </a:rPr>
              <a:t>100 % e+ e-   	m</a:t>
            </a:r>
            <a:r>
              <a:rPr lang="en-US" sz="2800" baseline="-25000" dirty="0" smtClean="0">
                <a:solidFill>
                  <a:srgbClr val="FFFF1A"/>
                </a:solidFill>
              </a:rPr>
              <a:t>i</a:t>
            </a:r>
            <a:r>
              <a:rPr lang="en-US" sz="2800" dirty="0" smtClean="0">
                <a:solidFill>
                  <a:srgbClr val="FFFF1A"/>
                </a:solidFill>
              </a:rPr>
              <a:t>=m</a:t>
            </a:r>
            <a:r>
              <a:rPr lang="en-US" sz="2800" baseline="-25000" dirty="0" smtClean="0">
                <a:solidFill>
                  <a:srgbClr val="FFFF1A"/>
                </a:solidFill>
              </a:rPr>
              <a:t>e</a:t>
            </a:r>
            <a:endParaRPr lang="en-US" sz="2800" dirty="0" smtClean="0">
              <a:solidFill>
                <a:srgbClr val="FFFF1A"/>
              </a:solidFill>
            </a:endParaRPr>
          </a:p>
          <a:p>
            <a:pPr>
              <a:buFont typeface="Times" charset="0"/>
              <a:buAutoNum type="arabicPeriod"/>
              <a:defRPr/>
            </a:pPr>
            <a:endParaRPr lang="en-US" sz="2800" dirty="0" smtClean="0">
              <a:solidFill>
                <a:srgbClr val="FFFF1A"/>
              </a:solidFill>
            </a:endParaRPr>
          </a:p>
          <a:p>
            <a:pPr>
              <a:buFont typeface="Times" charset="0"/>
              <a:buAutoNum type="arabicPeriod"/>
              <a:defRPr/>
            </a:pPr>
            <a:r>
              <a:rPr lang="en-US" sz="2800" dirty="0" smtClean="0">
                <a:solidFill>
                  <a:srgbClr val="FFFF1A"/>
                </a:solidFill>
              </a:rPr>
              <a:t>100% e-ion	m</a:t>
            </a:r>
            <a:r>
              <a:rPr lang="en-US" sz="2800" baseline="-25000" dirty="0" smtClean="0">
                <a:solidFill>
                  <a:srgbClr val="FFFF1A"/>
                </a:solidFill>
              </a:rPr>
              <a:t>i</a:t>
            </a:r>
            <a:r>
              <a:rPr lang="en-US" sz="2800" dirty="0" smtClean="0">
                <a:solidFill>
                  <a:srgbClr val="FFFF1A"/>
                </a:solidFill>
              </a:rPr>
              <a:t>=1836m</a:t>
            </a:r>
            <a:r>
              <a:rPr lang="en-US" sz="2800" baseline="-25000" dirty="0" smtClean="0">
                <a:solidFill>
                  <a:srgbClr val="FFFF1A"/>
                </a:solidFill>
              </a:rPr>
              <a:t>e</a:t>
            </a:r>
            <a:endParaRPr lang="en-US" sz="2800" dirty="0" smtClean="0">
              <a:solidFill>
                <a:srgbClr val="FFFF1A"/>
              </a:solidFill>
            </a:endParaRPr>
          </a:p>
          <a:p>
            <a:pPr>
              <a:buFont typeface="Times" charset="0"/>
              <a:buAutoNum type="arabicPeriod"/>
              <a:defRPr/>
            </a:pPr>
            <a:endParaRPr lang="en-US" sz="2800" dirty="0" smtClean="0">
              <a:solidFill>
                <a:srgbClr val="FFFF1A"/>
              </a:solidFill>
            </a:endParaRPr>
          </a:p>
          <a:p>
            <a:pPr>
              <a:buFont typeface="Times" charset="0"/>
              <a:buAutoNum type="arabicPeriod"/>
              <a:defRPr/>
            </a:pPr>
            <a:r>
              <a:rPr lang="en-US" sz="2800" dirty="0" smtClean="0">
                <a:solidFill>
                  <a:srgbClr val="FFFF1A"/>
                </a:solidFill>
              </a:rPr>
              <a:t>Hybrid: 90% e-ion, 10% </a:t>
            </a:r>
            <a:r>
              <a:rPr lang="en-US" sz="2800" dirty="0" err="1" smtClean="0">
                <a:solidFill>
                  <a:srgbClr val="FFFF1A"/>
                </a:solidFill>
              </a:rPr>
              <a:t>e+e</a:t>
            </a:r>
            <a:r>
              <a:rPr lang="en-US" sz="2800" dirty="0" smtClean="0">
                <a:solidFill>
                  <a:srgbClr val="FFFF1A"/>
                </a:solidFill>
              </a:rPr>
              <a:t>-</a:t>
            </a:r>
          </a:p>
          <a:p>
            <a:pPr>
              <a:buFont typeface="Times" charset="0"/>
              <a:buAutoNum type="arabicPeriod"/>
              <a:defRPr/>
            </a:pPr>
            <a:endParaRPr lang="en-US" sz="2800" dirty="0">
              <a:solidFill>
                <a:srgbClr val="FFFF1A"/>
              </a:solidFill>
            </a:endParaRPr>
          </a:p>
          <a:p>
            <a:pPr marL="0" indent="0">
              <a:defRPr/>
            </a:pPr>
            <a:r>
              <a:rPr lang="en-US" sz="2800" dirty="0" smtClean="0">
                <a:solidFill>
                  <a:srgbClr val="FFFF1A"/>
                </a:solidFill>
              </a:rPr>
              <a:t>4.  </a:t>
            </a:r>
            <a:r>
              <a:rPr lang="en-US" sz="2800" dirty="0" err="1" smtClean="0">
                <a:solidFill>
                  <a:srgbClr val="FFFF1A"/>
                </a:solidFill>
              </a:rPr>
              <a:t>e+e</a:t>
            </a:r>
            <a:r>
              <a:rPr lang="en-US" sz="2800" dirty="0" smtClean="0">
                <a:solidFill>
                  <a:srgbClr val="FFFF1A"/>
                </a:solidFill>
              </a:rPr>
              <a:t>- sandwiched be e-ion</a:t>
            </a:r>
          </a:p>
          <a:p>
            <a:pPr>
              <a:buFont typeface="Times" charset="0"/>
              <a:buAutoNum type="arabicPeriod"/>
              <a:defRPr/>
            </a:pPr>
            <a:endParaRPr lang="en-US" sz="2800" dirty="0" smtClean="0">
              <a:solidFill>
                <a:srgbClr val="FFFF1A"/>
              </a:solidFill>
            </a:endParaRPr>
          </a:p>
          <a:p>
            <a:pPr>
              <a:buFont typeface="Times" charset="0"/>
              <a:buNone/>
              <a:defRPr/>
            </a:pPr>
            <a:r>
              <a:rPr lang="en-US" sz="2800" i="1" dirty="0" smtClean="0">
                <a:solidFill>
                  <a:srgbClr val="FFFF1A"/>
                </a:solidFill>
              </a:rPr>
              <a:t>Codes used: 2D ZOHAR &amp; 3D EPOCH</a:t>
            </a:r>
          </a:p>
          <a:p>
            <a:pPr>
              <a:buFont typeface="Times" charset="0"/>
              <a:buNone/>
              <a:defRPr/>
            </a:pPr>
            <a:endParaRPr lang="en-US" sz="2800" i="1" dirty="0" smtClean="0">
              <a:solidFill>
                <a:srgbClr val="FFFF1A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6882512"/>
              </p:ext>
            </p:extLst>
          </p:nvPr>
        </p:nvGraphicFramePr>
        <p:xfrm>
          <a:off x="8059" y="990600"/>
          <a:ext cx="9192026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Document" r:id="rId3" imgW="6286500" imgH="3022600" progId="Word.Document.12">
                  <p:embed/>
                </p:oleObj>
              </mc:Choice>
              <mc:Fallback>
                <p:oleObj name="Document" r:id="rId3" imgW="6286500" imgH="3022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59" y="990600"/>
                        <a:ext cx="9192026" cy="480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66800" y="76200"/>
            <a:ext cx="7284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electron/leptons reach energy </a:t>
            </a:r>
            <a:r>
              <a:rPr lang="en-US" dirty="0" err="1" smtClean="0">
                <a:solidFill>
                  <a:srgbClr val="FFFF00"/>
                </a:solidFill>
              </a:rPr>
              <a:t>equipartition</a:t>
            </a:r>
            <a:r>
              <a:rPr lang="en-US" dirty="0" smtClean="0">
                <a:solidFill>
                  <a:srgbClr val="FFFF00"/>
                </a:solidFill>
              </a:rPr>
              <a:t> with ions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on time scale proportional to size of y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5943600"/>
            <a:ext cx="5730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E</a:t>
            </a:r>
            <a:r>
              <a:rPr lang="en-US" baseline="-25000" dirty="0" err="1" smtClean="0">
                <a:solidFill>
                  <a:srgbClr val="FFFF00"/>
                </a:solidFill>
              </a:rPr>
              <a:t>em</a:t>
            </a:r>
            <a:r>
              <a:rPr lang="en-US" dirty="0" smtClean="0">
                <a:solidFill>
                  <a:srgbClr val="FFFF00"/>
                </a:solidFill>
              </a:rPr>
              <a:t>  saturates at ~ 8-12% of total energy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5" name="Object 10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369245"/>
              </p:ext>
            </p:extLst>
          </p:nvPr>
        </p:nvGraphicFramePr>
        <p:xfrm>
          <a:off x="6858000" y="2743200"/>
          <a:ext cx="1600200" cy="1323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Document" r:id="rId5" imgW="3834921" imgH="2958730" progId="Word.Document.8">
                  <p:embed/>
                </p:oleObj>
              </mc:Choice>
              <mc:Fallback>
                <p:oleObj name="Document" r:id="rId5" imgW="3834921" imgH="295873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2743200"/>
                        <a:ext cx="1600200" cy="1323169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energy_128x2048x6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" r="3125" b="2499"/>
          <a:stretch>
            <a:fillRect/>
          </a:stretch>
        </p:blipFill>
        <p:spPr bwMode="auto">
          <a:xfrm>
            <a:off x="914400" y="1295400"/>
            <a:ext cx="1219200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113"/>
          <p:cNvSpPr txBox="1">
            <a:spLocks noChangeArrowheads="1"/>
          </p:cNvSpPr>
          <p:nvPr/>
        </p:nvSpPr>
        <p:spPr bwMode="auto">
          <a:xfrm>
            <a:off x="7620000" y="2819400"/>
            <a:ext cx="457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"/>
                <a:ea typeface="Times"/>
                <a:cs typeface="Times New Roman"/>
              </a:rPr>
              <a:t>3D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"/>
                <a:ea typeface="Times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"/>
                <a:ea typeface="Times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effectLst/>
                <a:latin typeface="Times"/>
                <a:ea typeface="Times"/>
                <a:cs typeface="Times New Roman"/>
              </a:rPr>
              <a:t>E</a:t>
            </a:r>
            <a:r>
              <a:rPr lang="en-US" sz="1200" baseline="-25000" dirty="0" err="1">
                <a:effectLst/>
                <a:latin typeface="Times"/>
                <a:ea typeface="Times"/>
                <a:cs typeface="Times New Roman"/>
              </a:rPr>
              <a:t>em</a:t>
            </a:r>
            <a:endParaRPr lang="en-US" sz="1200" dirty="0">
              <a:effectLst/>
              <a:latin typeface="Times"/>
              <a:ea typeface="Times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"/>
                <a:ea typeface="Times"/>
                <a:cs typeface="Times New Roman"/>
              </a:rPr>
              <a:t> </a:t>
            </a:r>
          </a:p>
        </p:txBody>
      </p:sp>
      <p:sp>
        <p:nvSpPr>
          <p:cNvPr id="8" name="Text Box 113"/>
          <p:cNvSpPr txBox="1">
            <a:spLocks noChangeArrowheads="1"/>
          </p:cNvSpPr>
          <p:nvPr/>
        </p:nvSpPr>
        <p:spPr bwMode="auto">
          <a:xfrm>
            <a:off x="1447800" y="1562100"/>
            <a:ext cx="457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"/>
                <a:ea typeface="Times"/>
                <a:cs typeface="Times New Roman"/>
              </a:rPr>
              <a:t>3D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"/>
                <a:ea typeface="Times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"/>
                <a:ea typeface="Times"/>
                <a:cs typeface="Times New Roman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"/>
                <a:ea typeface="Times"/>
                <a:cs typeface="Times New Roman"/>
              </a:rPr>
              <a:t>E</a:t>
            </a:r>
            <a:r>
              <a:rPr lang="en-US" sz="1200" baseline="-25000">
                <a:effectLst/>
                <a:latin typeface="Times"/>
                <a:ea typeface="Times"/>
                <a:cs typeface="Times New Roman"/>
              </a:rPr>
              <a:t>em</a:t>
            </a:r>
            <a:endParaRPr lang="en-US" sz="1200">
              <a:effectLst/>
              <a:latin typeface="Times"/>
              <a:ea typeface="Times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"/>
                <a:ea typeface="Times"/>
                <a:cs typeface="Times New Roman"/>
              </a:rPr>
              <a:t> </a:t>
            </a:r>
          </a:p>
        </p:txBody>
      </p:sp>
      <p:sp>
        <p:nvSpPr>
          <p:cNvPr id="9" name="Text Box 1028"/>
          <p:cNvSpPr txBox="1">
            <a:spLocks noChangeArrowheads="1"/>
          </p:cNvSpPr>
          <p:nvPr/>
        </p:nvSpPr>
        <p:spPr bwMode="auto">
          <a:xfrm>
            <a:off x="152400" y="990600"/>
            <a:ext cx="8991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/>
              <a:t>    100%e</a:t>
            </a:r>
            <a:r>
              <a:rPr lang="en-US" sz="2000" dirty="0"/>
              <a:t>-</a:t>
            </a:r>
            <a:r>
              <a:rPr lang="en-US" sz="2000" dirty="0" smtClean="0"/>
              <a:t>ion     90%e-ion10%e+e-  </a:t>
            </a:r>
            <a:r>
              <a:rPr lang="en-US" sz="2000" dirty="0" err="1" smtClean="0"/>
              <a:t>e+e</a:t>
            </a:r>
            <a:r>
              <a:rPr lang="en-US" sz="2000" dirty="0" smtClean="0"/>
              <a:t>-/e-ion sandwich </a:t>
            </a:r>
            <a:r>
              <a:rPr lang="en-US" sz="2000" dirty="0"/>
              <a:t> </a:t>
            </a:r>
            <a:r>
              <a:rPr lang="en-US" sz="2000" dirty="0" smtClean="0"/>
              <a:t>    100%e+e-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30563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Line 2"/>
          <p:cNvSpPr>
            <a:spLocks noChangeShapeType="1"/>
          </p:cNvSpPr>
          <p:nvPr/>
        </p:nvSpPr>
        <p:spPr bwMode="auto">
          <a:xfrm>
            <a:off x="1219200" y="3124200"/>
            <a:ext cx="7086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15" name="Line 3"/>
          <p:cNvSpPr>
            <a:spLocks noChangeShapeType="1"/>
          </p:cNvSpPr>
          <p:nvPr/>
        </p:nvSpPr>
        <p:spPr bwMode="auto">
          <a:xfrm>
            <a:off x="2057400" y="2514600"/>
            <a:ext cx="1752600" cy="0"/>
          </a:xfrm>
          <a:prstGeom prst="line">
            <a:avLst/>
          </a:prstGeom>
          <a:noFill/>
          <a:ln w="76200" cmpd="tri">
            <a:solidFill>
              <a:srgbClr val="FFFF1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16" name="Line 4"/>
          <p:cNvSpPr>
            <a:spLocks noChangeShapeType="1"/>
          </p:cNvSpPr>
          <p:nvPr/>
        </p:nvSpPr>
        <p:spPr bwMode="auto">
          <a:xfrm>
            <a:off x="5105400" y="2514600"/>
            <a:ext cx="1676400" cy="0"/>
          </a:xfrm>
          <a:prstGeom prst="line">
            <a:avLst/>
          </a:prstGeom>
          <a:noFill/>
          <a:ln w="9525">
            <a:solidFill>
              <a:srgbClr val="FF120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17" name="Line 5"/>
          <p:cNvSpPr>
            <a:spLocks noChangeShapeType="1"/>
          </p:cNvSpPr>
          <p:nvPr/>
        </p:nvSpPr>
        <p:spPr bwMode="auto">
          <a:xfrm flipH="1" flipV="1">
            <a:off x="5105400" y="2971800"/>
            <a:ext cx="1676400" cy="304800"/>
          </a:xfrm>
          <a:prstGeom prst="line">
            <a:avLst/>
          </a:prstGeom>
          <a:noFill/>
          <a:ln w="9525">
            <a:solidFill>
              <a:srgbClr val="FF120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5105400" y="1981200"/>
            <a:ext cx="1676400" cy="0"/>
          </a:xfrm>
          <a:prstGeom prst="line">
            <a:avLst/>
          </a:prstGeom>
          <a:noFill/>
          <a:ln w="9525">
            <a:solidFill>
              <a:srgbClr val="FF120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>
            <a:off x="2057400" y="1905000"/>
            <a:ext cx="1752600" cy="0"/>
          </a:xfrm>
          <a:prstGeom prst="line">
            <a:avLst/>
          </a:prstGeom>
          <a:noFill/>
          <a:ln w="76200" cmpd="tri">
            <a:solidFill>
              <a:srgbClr val="FFFF1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>
            <a:off x="3810000" y="2730500"/>
            <a:ext cx="1219200" cy="0"/>
          </a:xfrm>
          <a:prstGeom prst="line">
            <a:avLst/>
          </a:prstGeom>
          <a:noFill/>
          <a:ln w="57150">
            <a:solidFill>
              <a:srgbClr val="0DED0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 flipH="1">
            <a:off x="2057400" y="3733800"/>
            <a:ext cx="1752600" cy="0"/>
          </a:xfrm>
          <a:prstGeom prst="line">
            <a:avLst/>
          </a:prstGeom>
          <a:noFill/>
          <a:ln w="9525">
            <a:solidFill>
              <a:srgbClr val="FF120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22" name="Line 10"/>
          <p:cNvSpPr>
            <a:spLocks noChangeShapeType="1"/>
          </p:cNvSpPr>
          <p:nvPr/>
        </p:nvSpPr>
        <p:spPr bwMode="auto">
          <a:xfrm flipH="1">
            <a:off x="2133600" y="4343400"/>
            <a:ext cx="1676400" cy="0"/>
          </a:xfrm>
          <a:prstGeom prst="line">
            <a:avLst/>
          </a:prstGeom>
          <a:noFill/>
          <a:ln w="9525">
            <a:solidFill>
              <a:srgbClr val="FF120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 flipH="1">
            <a:off x="5105400" y="3733800"/>
            <a:ext cx="1752600" cy="0"/>
          </a:xfrm>
          <a:prstGeom prst="line">
            <a:avLst/>
          </a:prstGeom>
          <a:noFill/>
          <a:ln w="76200" cmpd="tri">
            <a:solidFill>
              <a:srgbClr val="FFFF1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24" name="Line 12"/>
          <p:cNvSpPr>
            <a:spLocks noChangeShapeType="1"/>
          </p:cNvSpPr>
          <p:nvPr/>
        </p:nvSpPr>
        <p:spPr bwMode="auto">
          <a:xfrm flipH="1">
            <a:off x="5105400" y="4343400"/>
            <a:ext cx="1752600" cy="0"/>
          </a:xfrm>
          <a:prstGeom prst="line">
            <a:avLst/>
          </a:prstGeom>
          <a:noFill/>
          <a:ln w="76200" cmpd="tri">
            <a:solidFill>
              <a:srgbClr val="FFFF1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>
            <a:off x="2133600" y="2971800"/>
            <a:ext cx="1676400" cy="304800"/>
          </a:xfrm>
          <a:prstGeom prst="line">
            <a:avLst/>
          </a:prstGeom>
          <a:noFill/>
          <a:ln w="9525">
            <a:solidFill>
              <a:srgbClr val="FF120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26" name="Line 14"/>
          <p:cNvSpPr>
            <a:spLocks noChangeShapeType="1"/>
          </p:cNvSpPr>
          <p:nvPr/>
        </p:nvSpPr>
        <p:spPr bwMode="auto">
          <a:xfrm flipH="1">
            <a:off x="3810000" y="3505200"/>
            <a:ext cx="1219200" cy="0"/>
          </a:xfrm>
          <a:prstGeom prst="line">
            <a:avLst/>
          </a:prstGeom>
          <a:noFill/>
          <a:ln w="57150">
            <a:solidFill>
              <a:srgbClr val="0DED0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2667000" y="13716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1A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1A"/>
                </a:solidFill>
              </a:rPr>
              <a:t>p</a:t>
            </a:r>
            <a:r>
              <a:rPr lang="en-US" baseline="-25000">
                <a:solidFill>
                  <a:srgbClr val="FFFF1A"/>
                </a:solidFill>
              </a:rPr>
              <a:t>ion</a:t>
            </a:r>
            <a:endParaRPr lang="en-US"/>
          </a:p>
        </p:txBody>
      </p:sp>
      <p:sp>
        <p:nvSpPr>
          <p:cNvPr id="64528" name="Text Box 16"/>
          <p:cNvSpPr txBox="1">
            <a:spLocks noChangeArrowheads="1"/>
          </p:cNvSpPr>
          <p:nvPr/>
        </p:nvSpPr>
        <p:spPr bwMode="auto">
          <a:xfrm>
            <a:off x="5807075" y="1485900"/>
            <a:ext cx="466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1206"/>
                </a:solidFill>
              </a:rPr>
              <a:t>p</a:t>
            </a:r>
            <a:r>
              <a:rPr lang="en-US" baseline="-25000">
                <a:solidFill>
                  <a:srgbClr val="FF1206"/>
                </a:solidFill>
              </a:rPr>
              <a:t>e</a:t>
            </a:r>
            <a:endParaRPr lang="en-US"/>
          </a:p>
        </p:txBody>
      </p:sp>
      <p:sp>
        <p:nvSpPr>
          <p:cNvPr id="64529" name="Text Box 17"/>
          <p:cNvSpPr txBox="1">
            <a:spLocks noChangeArrowheads="1"/>
          </p:cNvSpPr>
          <p:nvPr/>
        </p:nvSpPr>
        <p:spPr bwMode="auto">
          <a:xfrm>
            <a:off x="4105275" y="2260600"/>
            <a:ext cx="619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DED0B"/>
                </a:solidFill>
              </a:rPr>
              <a:t>J</a:t>
            </a:r>
            <a:r>
              <a:rPr lang="en-US" baseline="-25000">
                <a:solidFill>
                  <a:srgbClr val="0DED0B"/>
                </a:solidFill>
              </a:rPr>
              <a:t>net</a:t>
            </a:r>
            <a:endParaRPr lang="en-US"/>
          </a:p>
        </p:txBody>
      </p:sp>
      <p:sp>
        <p:nvSpPr>
          <p:cNvPr id="64530" name="Text Box 18"/>
          <p:cNvSpPr txBox="1">
            <a:spLocks noChangeArrowheads="1"/>
          </p:cNvSpPr>
          <p:nvPr/>
        </p:nvSpPr>
        <p:spPr bwMode="auto">
          <a:xfrm>
            <a:off x="746125" y="496888"/>
            <a:ext cx="7570788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1A"/>
                </a:solidFill>
              </a:rPr>
              <a:t>In ion-dominated shear boundary, fields are generated</a:t>
            </a:r>
          </a:p>
          <a:p>
            <a:pPr algn="ctr">
              <a:defRPr/>
            </a:pPr>
            <a:r>
              <a:rPr lang="en-US" dirty="0">
                <a:solidFill>
                  <a:srgbClr val="FFFF1A"/>
                </a:solidFill>
              </a:rPr>
              <a:t>by electron counter-current (ECC) instability</a:t>
            </a:r>
            <a:endParaRPr lang="en-US" dirty="0"/>
          </a:p>
        </p:txBody>
      </p:sp>
      <p:sp>
        <p:nvSpPr>
          <p:cNvPr id="64531" name="Text Box 19"/>
          <p:cNvSpPr txBox="1">
            <a:spLocks noChangeArrowheads="1"/>
          </p:cNvSpPr>
          <p:nvPr/>
        </p:nvSpPr>
        <p:spPr bwMode="auto">
          <a:xfrm>
            <a:off x="4175125" y="2882900"/>
            <a:ext cx="546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1A"/>
                </a:solidFill>
              </a:rPr>
              <a:t>B</a:t>
            </a:r>
            <a:r>
              <a:rPr lang="en-US" baseline="-25000">
                <a:solidFill>
                  <a:srgbClr val="FFFF1A"/>
                </a:solidFill>
              </a:rPr>
              <a:t>in</a:t>
            </a:r>
            <a:endParaRPr lang="en-US"/>
          </a:p>
        </p:txBody>
      </p:sp>
      <p:sp>
        <p:nvSpPr>
          <p:cNvPr id="64532" name="Text Box 20"/>
          <p:cNvSpPr txBox="1">
            <a:spLocks noChangeArrowheads="1"/>
          </p:cNvSpPr>
          <p:nvPr/>
        </p:nvSpPr>
        <p:spPr bwMode="auto">
          <a:xfrm>
            <a:off x="1447800" y="5105400"/>
            <a:ext cx="69770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1A"/>
                </a:solidFill>
              </a:rPr>
              <a:t>Large scale </a:t>
            </a:r>
            <a:r>
              <a:rPr lang="en-US" dirty="0" err="1">
                <a:solidFill>
                  <a:srgbClr val="FFFF1A"/>
                </a:solidFill>
              </a:rPr>
              <a:t>monopolar</a:t>
            </a:r>
            <a:r>
              <a:rPr lang="en-US" dirty="0">
                <a:solidFill>
                  <a:srgbClr val="FFFF1A"/>
                </a:solidFill>
              </a:rPr>
              <a:t> </a:t>
            </a:r>
            <a:r>
              <a:rPr lang="en-US" dirty="0" err="1">
                <a:solidFill>
                  <a:srgbClr val="FFFF1A"/>
                </a:solidFill>
              </a:rPr>
              <a:t>d.c.</a:t>
            </a:r>
            <a:r>
              <a:rPr lang="en-US" dirty="0">
                <a:solidFill>
                  <a:srgbClr val="FFFF1A"/>
                </a:solidFill>
              </a:rPr>
              <a:t> slab field is generated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1320822" y="152400"/>
            <a:ext cx="62229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Field Generation by Relativistic Shear Flows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464076"/>
              </p:ext>
            </p:extLst>
          </p:nvPr>
        </p:nvGraphicFramePr>
        <p:xfrm>
          <a:off x="0" y="609600"/>
          <a:ext cx="9341025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5" name="Document" r:id="rId3" imgW="6553200" imgH="2298700" progId="Word.Document.12">
                  <p:embed/>
                </p:oleObj>
              </mc:Choice>
              <mc:Fallback>
                <p:oleObj name="Document" r:id="rId3" imgW="6553200" imgH="2298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609600"/>
                        <a:ext cx="9341025" cy="548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44164" y="2895600"/>
            <a:ext cx="80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e+e</a:t>
            </a:r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2891135"/>
            <a:ext cx="903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09289" y="6019800"/>
            <a:ext cx="754891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B</a:t>
            </a:r>
            <a:r>
              <a:rPr lang="en-US" baseline="-25000" dirty="0" err="1">
                <a:solidFill>
                  <a:srgbClr val="FFFF00"/>
                </a:solidFill>
              </a:rPr>
              <a:t>z</a:t>
            </a:r>
            <a:r>
              <a:rPr lang="en-US" dirty="0">
                <a:solidFill>
                  <a:srgbClr val="FFFF00"/>
                </a:solidFill>
              </a:rPr>
              <a:t> contour plots for </a:t>
            </a:r>
            <a:r>
              <a:rPr lang="en-US" dirty="0" err="1">
                <a:solidFill>
                  <a:srgbClr val="FFFF00"/>
                </a:solidFill>
              </a:rPr>
              <a:t>p</a:t>
            </a:r>
            <a:r>
              <a:rPr lang="en-US" baseline="-25000" dirty="0" err="1">
                <a:solidFill>
                  <a:srgbClr val="FFFF00"/>
                </a:solidFill>
              </a:rPr>
              <a:t>o</a:t>
            </a:r>
            <a:r>
              <a:rPr lang="en-US" dirty="0">
                <a:solidFill>
                  <a:srgbClr val="FFFF00"/>
                </a:solidFill>
              </a:rPr>
              <a:t>=</a:t>
            </a:r>
            <a:r>
              <a:rPr lang="en-US" dirty="0" smtClean="0">
                <a:solidFill>
                  <a:srgbClr val="FFFF00"/>
                </a:solidFill>
              </a:rPr>
              <a:t>15</a:t>
            </a:r>
          </a:p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p</a:t>
            </a:r>
            <a:r>
              <a:rPr lang="en-US" baseline="-25000" dirty="0" err="1" smtClean="0">
                <a:solidFill>
                  <a:srgbClr val="FFFF00"/>
                </a:solidFill>
              </a:rPr>
              <a:t>o</a:t>
            </a:r>
            <a:r>
              <a:rPr lang="en-US" dirty="0" smtClean="0">
                <a:solidFill>
                  <a:srgbClr val="FFFF00"/>
                </a:solidFill>
              </a:rPr>
              <a:t>=bulk Lorentz factor in Center of Momentum Frame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69038" y="4567535"/>
            <a:ext cx="903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16638" y="1600200"/>
            <a:ext cx="903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57800" y="2971800"/>
            <a:ext cx="80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e+e</a:t>
            </a:r>
            <a:r>
              <a:rPr lang="en-US" dirty="0" smtClean="0"/>
              <a:t>-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95600" y="2590800"/>
            <a:ext cx="148505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90%e-ion</a:t>
            </a:r>
          </a:p>
          <a:p>
            <a:pPr algn="ctr"/>
            <a:r>
              <a:rPr lang="en-US" dirty="0" smtClean="0"/>
              <a:t>10%</a:t>
            </a:r>
            <a:r>
              <a:rPr lang="en-US" dirty="0" smtClean="0"/>
              <a:t>e</a:t>
            </a:r>
            <a:r>
              <a:rPr lang="en-US" dirty="0" smtClean="0"/>
              <a:t>+e</a:t>
            </a:r>
            <a:r>
              <a:rPr lang="en-US" dirty="0" smtClean="0"/>
              <a:t>-</a:t>
            </a:r>
          </a:p>
          <a:p>
            <a:pPr algn="ctr"/>
            <a:r>
              <a:rPr lang="en-US" dirty="0" smtClean="0"/>
              <a:t>mixture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6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"/>
            <a:ext cx="6105525" cy="667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667000" y="838200"/>
            <a:ext cx="167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/>
              <a:t>Pure e-ion</a:t>
            </a:r>
            <a:endParaRPr lang="en-US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124200" y="5334000"/>
            <a:ext cx="15824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/>
              <a:t>Pure </a:t>
            </a:r>
            <a:r>
              <a:rPr lang="en-US" b="1" dirty="0" err="1" smtClean="0"/>
              <a:t>e</a:t>
            </a:r>
            <a:r>
              <a:rPr lang="en-US" b="1" dirty="0" err="1"/>
              <a:t>+e</a:t>
            </a:r>
            <a:r>
              <a:rPr lang="en-US" b="1" dirty="0"/>
              <a:t>-</a:t>
            </a:r>
            <a:endParaRPr lang="en-US" dirty="0"/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946525" y="28590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2057400" y="3124200"/>
            <a:ext cx="292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/>
              <a:t>90% e-ion 10%e+e-</a:t>
            </a:r>
            <a:endParaRPr lang="en-US"/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6629400" y="1908175"/>
            <a:ext cx="2554288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In 3D runs, </a:t>
            </a:r>
          </a:p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oblique modes</a:t>
            </a:r>
          </a:p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generate </a:t>
            </a:r>
          </a:p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additional (B</a:t>
            </a:r>
            <a:r>
              <a:rPr lang="en-US" baseline="-25000" smtClean="0">
                <a:solidFill>
                  <a:srgbClr val="F9FF04"/>
                </a:solidFill>
              </a:rPr>
              <a:t>y</a:t>
            </a:r>
            <a:r>
              <a:rPr lang="en-US" smtClean="0">
                <a:solidFill>
                  <a:srgbClr val="F9FF04"/>
                </a:solidFill>
              </a:rPr>
              <a:t>,E</a:t>
            </a:r>
            <a:r>
              <a:rPr lang="en-US" baseline="-25000" smtClean="0">
                <a:solidFill>
                  <a:srgbClr val="F9FF04"/>
                </a:solidFill>
              </a:rPr>
              <a:t>z</a:t>
            </a:r>
            <a:r>
              <a:rPr lang="en-US" smtClean="0">
                <a:solidFill>
                  <a:srgbClr val="F9FF04"/>
                </a:solidFill>
              </a:rPr>
              <a:t>) </a:t>
            </a:r>
          </a:p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but they saturate </a:t>
            </a:r>
          </a:p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at amplitudes</a:t>
            </a:r>
          </a:p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&lt;&lt; (B</a:t>
            </a:r>
            <a:r>
              <a:rPr lang="en-US" baseline="-25000" smtClean="0">
                <a:solidFill>
                  <a:srgbClr val="F9FF04"/>
                </a:solidFill>
              </a:rPr>
              <a:t>z</a:t>
            </a:r>
            <a:r>
              <a:rPr lang="en-US" smtClean="0">
                <a:solidFill>
                  <a:srgbClr val="F9FF04"/>
                </a:solidFill>
              </a:rPr>
              <a:t>, E</a:t>
            </a:r>
            <a:r>
              <a:rPr lang="en-US" baseline="-25000" smtClean="0">
                <a:solidFill>
                  <a:srgbClr val="F9FF04"/>
                </a:solidFill>
              </a:rPr>
              <a:t>y</a:t>
            </a:r>
            <a:r>
              <a:rPr lang="en-US" smtClean="0">
                <a:solidFill>
                  <a:srgbClr val="F9FF04"/>
                </a:solidFill>
              </a:rPr>
              <a:t>)</a:t>
            </a:r>
          </a:p>
          <a:p>
            <a:pPr>
              <a:defRPr/>
            </a:pPr>
            <a:endParaRPr lang="en-US" smtClean="0">
              <a:solidFill>
                <a:srgbClr val="F9FF04"/>
              </a:solidFill>
            </a:endParaRPr>
          </a:p>
          <a:p>
            <a:pPr>
              <a:defRPr/>
            </a:pPr>
            <a:endParaRPr lang="en-US" smtClean="0">
              <a:solidFill>
                <a:srgbClr val="F9FF04"/>
              </a:solidFill>
            </a:endParaRPr>
          </a:p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t</a:t>
            </a:r>
            <a:r>
              <a:rPr lang="en-US" smtClean="0">
                <a:solidFill>
                  <a:srgbClr val="F9FF04"/>
                </a:solidFill>
                <a:latin typeface="Symbol" charset="0"/>
              </a:rPr>
              <a:t>w</a:t>
            </a:r>
            <a:r>
              <a:rPr lang="en-US" baseline="-25000" smtClean="0">
                <a:solidFill>
                  <a:srgbClr val="F9FF04"/>
                </a:solidFill>
              </a:rPr>
              <a:t>e</a:t>
            </a:r>
            <a:r>
              <a:rPr lang="en-US" smtClean="0">
                <a:solidFill>
                  <a:srgbClr val="F9FF04"/>
                </a:solidFill>
              </a:rPr>
              <a:t>=3000</a:t>
            </a:r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6705600" y="228600"/>
            <a:ext cx="191293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p</a:t>
            </a:r>
            <a:r>
              <a:rPr lang="en-US" baseline="-25000" smtClean="0">
                <a:solidFill>
                  <a:srgbClr val="F9FF04"/>
                </a:solidFill>
              </a:rPr>
              <a:t>o</a:t>
            </a:r>
            <a:r>
              <a:rPr lang="en-US" smtClean="0">
                <a:solidFill>
                  <a:srgbClr val="F9FF04"/>
                </a:solidFill>
              </a:rPr>
              <a:t>=15</a:t>
            </a:r>
          </a:p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P-mode </a:t>
            </a:r>
          </a:p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dominates in</a:t>
            </a:r>
          </a:p>
          <a:p>
            <a:pPr>
              <a:defRPr/>
            </a:pPr>
            <a:r>
              <a:rPr lang="en-US" smtClean="0">
                <a:solidFill>
                  <a:srgbClr val="F9FF04"/>
                </a:solidFill>
              </a:rPr>
              <a:t>all Ion runs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93076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2412</TotalTime>
  <Words>975</Words>
  <Application>Microsoft Macintosh PowerPoint</Application>
  <PresentationFormat>On-screen Show (4:3)</PresentationFormat>
  <Paragraphs>249</Paragraphs>
  <Slides>28</Slides>
  <Notes>10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Blank Presentation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Observed Spectra of GRBs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Natural Science  Department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Natural Science  Department</dc:creator>
  <cp:lastModifiedBy>Edison Liang</cp:lastModifiedBy>
  <cp:revision>171</cp:revision>
  <cp:lastPrinted>2016-03-15T21:49:46Z</cp:lastPrinted>
  <dcterms:created xsi:type="dcterms:W3CDTF">2015-08-04T06:58:11Z</dcterms:created>
  <dcterms:modified xsi:type="dcterms:W3CDTF">2016-03-15T21:52:23Z</dcterms:modified>
</cp:coreProperties>
</file>